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18288000" cy="10287000"/>
  <p:notesSz cx="6858000" cy="9144000"/>
  <p:embeddedFontLst>
    <p:embeddedFont>
      <p:font typeface="Canva Sans" panose="020B0604020202020204" charset="0"/>
      <p:regular r:id="rId34"/>
    </p:embeddedFont>
    <p:embeddedFont>
      <p:font typeface="Canva Sans Bold" panose="020B0604020202020204" charset="0"/>
      <p:regular r:id="rId35"/>
    </p:embeddedFont>
    <p:embeddedFont>
      <p:font typeface="Canva Sans Bold Italics"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93F772-D992-4264-8BDB-1D936D6F7F0C}" v="3" dt="2025-11-11T09:39:13.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7" d="100"/>
          <a:sy n="37" d="100"/>
        </p:scale>
        <p:origin x="98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Εισαγωγή</a:t>
            </a:r>
          </a:p>
          <a:p>
            <a:endParaRPr lang="en-US"/>
          </a:p>
          <a:p>
            <a:r>
              <a:rPr lang="en-US"/>
              <a:t>Έμφαση στη σημασία των όσων θα παρουσιαστούν</a:t>
            </a:r>
          </a:p>
          <a:p>
            <a:r>
              <a:rPr lang="en-US"/>
              <a:t>Θα ακολουθήσει εμβόλιμη περίοδος με θέμα την Αντιρατσιστική Πολιτική μέσα στον Νοέμβριο για να γίνει ανάλογη ενημέρωση  στους μαθητές από τον/την Υ.Τ.</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Τι θεωρείται στην πράξη ρατσιστική συμπεριφορά:</a:t>
            </a:r>
          </a:p>
          <a:p>
            <a:endParaRPr lang="en-US"/>
          </a:p>
          <a:p>
            <a:r>
              <a:rPr lang="en-US"/>
              <a:t>στερεοτυπικές δηλώσεις</a:t>
            </a:r>
          </a:p>
          <a:p>
            <a:r>
              <a:rPr lang="en-US"/>
              <a:t>* ανέκδοτα ή αστεία</a:t>
            </a:r>
          </a:p>
          <a:p>
            <a:r>
              <a:rPr lang="en-US"/>
              <a:t>* κοροϊδία ή πειράγματα για ρούχα, φαγητό, σχέσεις, κοινωνικοοικονομική κατάσταση, περιουσία ή σωματική εμφάνιση</a:t>
            </a:r>
          </a:p>
          <a:p>
            <a:r>
              <a:rPr lang="en-US"/>
              <a:t>* χρήση υποτιμητικής γλώσσας ή όρων</a:t>
            </a:r>
          </a:p>
          <a:p>
            <a:r>
              <a:rPr lang="en-US"/>
              <a:t>* προσβλητικά σχόλια</a:t>
            </a:r>
          </a:p>
          <a:p>
            <a:r>
              <a:rPr lang="en-US"/>
              <a:t>* γελοιοποίηση ή μίμηση των προφορών ή κινήσεων</a:t>
            </a:r>
          </a:p>
          <a:p>
            <a:r>
              <a:rPr lang="en-US"/>
              <a:t>* ρατσιστικά σχόλια</a:t>
            </a:r>
          </a:p>
          <a:p>
            <a:endParaRPr lang="en-US"/>
          </a:p>
          <a:p>
            <a:r>
              <a:rPr lang="en-US"/>
              <a:t>ΜΕ ΛΕΚΤΙΚΗ, ΠΡΟΦΟΡΙΚΗ, ΓΡΑΠΤΗ Ή ΗΛΕΚΤΡΟΝΙΚΗ ΒΙΑ, ΚΟΙΝΩΝΙΚΗ ΒΙΑ, ΣΩΜΑΤΙΚΗ ΒΙΑ</a:t>
            </a:r>
          </a:p>
          <a:p>
            <a:endParaRPr lang="en-US"/>
          </a:p>
          <a:p>
            <a:r>
              <a:rPr lang="en-US"/>
              <a:t>ΣΗΜΑΝΤΙΚΟ ΝΑ ΤΟΝΙΣΤΕΙ ΟΤΙ ΔΕΝ ΕΧΕΙ ΣΗΜΑΣΙΑ ΑΝ ΟΙ ΔΕΚΤΕΣ ΕΙΝΑΙ ΠΑΡΟΝΤΕΣ Ή ΟΧΙ.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Άρα, ποιος ο ρόλος του εκπαιδευτικού;</a:t>
            </a:r>
          </a:p>
          <a:p>
            <a:endParaRPr lang="en-US"/>
          </a:p>
          <a:p>
            <a:r>
              <a:rPr lang="en-US"/>
              <a:t>Ακολουθούμε τα 4 βήματα - αφίσα που θα κυκλοφοήσει στους δύο καθηγητικούς συλλόγους.</a:t>
            </a:r>
          </a:p>
          <a:p>
            <a:endParaRPr lang="en-US"/>
          </a:p>
          <a:p>
            <a:r>
              <a:rPr lang="en-US"/>
              <a:t>Σ = Συνειδητοποιώ το περιστατικό:</a:t>
            </a:r>
          </a:p>
          <a:p>
            <a:r>
              <a:rPr lang="en-US"/>
              <a:t>	Αναγνωρίζω λεκτικές, σωματικές, διαδικτυακές ή κοινωνικές μορφές διάκρισης</a:t>
            </a:r>
          </a:p>
          <a:p>
            <a:r>
              <a:rPr lang="en-US"/>
              <a:t>	Δεν υποβαθμίζω ακόμη και «αστεία» σχόλια</a:t>
            </a:r>
          </a:p>
          <a:p>
            <a:endParaRPr lang="en-US"/>
          </a:p>
          <a:p>
            <a:r>
              <a:rPr lang="en-US"/>
              <a:t>Τ = Τερματίζω το περιστατικό</a:t>
            </a:r>
          </a:p>
          <a:p>
            <a:r>
              <a:rPr lang="en-US"/>
              <a:t>	Παρεμβαίνω άμεσα και ψύχραιμα</a:t>
            </a:r>
          </a:p>
          <a:p>
            <a:r>
              <a:rPr lang="en-US"/>
              <a:t>	Δηλώνω ξεκάθαρα ότι τέτοιες συμπεριφορές δεν γίνονται αποδεκτές</a:t>
            </a:r>
          </a:p>
          <a:p>
            <a:endParaRPr lang="en-US"/>
          </a:p>
          <a:p>
            <a:r>
              <a:rPr lang="en-US"/>
              <a:t>Ο = Οχυρώνω τον μαθητή/μαθήτρια-στόχο</a:t>
            </a:r>
          </a:p>
          <a:p>
            <a:r>
              <a:rPr lang="en-US"/>
              <a:t>	Στηρίζω και ενδυναμώνω τον μαθητή που δέχτηκε την επίθεση</a:t>
            </a:r>
          </a:p>
          <a:p>
            <a:r>
              <a:rPr lang="en-US"/>
              <a:t>	Δείχνω σεβασμό και αποδοχή, χωρίς να τον εκθέτω</a:t>
            </a:r>
          </a:p>
          <a:p>
            <a:endParaRPr lang="en-US"/>
          </a:p>
          <a:p>
            <a:r>
              <a:rPr lang="en-US"/>
              <a:t>Π = Προωθώ το περιστατικό σε αναφορά</a:t>
            </a:r>
          </a:p>
          <a:p>
            <a:r>
              <a:rPr lang="en-US"/>
              <a:t>	Ενημερώνω την Υπεύθυνη Αντιρατσιστικής Πολιτικής ή τη Διεύθυνση</a:t>
            </a:r>
          </a:p>
          <a:p>
            <a:r>
              <a:rPr lang="en-US"/>
              <a:t>	Καταγράφω ΑΜΕΣΑ σύντομα τι έγινε, πότε, ποιοι εμπλέκονται.</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Άρα, ποιος ο ρόλος του εκπαιδευτικού;</a:t>
            </a:r>
          </a:p>
          <a:p>
            <a:endParaRPr lang="en-US"/>
          </a:p>
          <a:p>
            <a:r>
              <a:rPr lang="en-US"/>
              <a:t>Ακολουθούμε τα 4 βήματα - αφίσα που θα κυκλοφοήσει στους δύο καθηγητικούς συλλόγους.</a:t>
            </a:r>
          </a:p>
          <a:p>
            <a:endParaRPr lang="en-US"/>
          </a:p>
          <a:p>
            <a:r>
              <a:rPr lang="en-US"/>
              <a:t>Σ = Συνειδητοποιώ το περιστατικό:</a:t>
            </a:r>
          </a:p>
          <a:p>
            <a:r>
              <a:rPr lang="en-US"/>
              <a:t>	Αναγνωρίζω λεκτικές, σωματικές, διαδικτυακές ή κοινωνικές μορφές διάκρισης</a:t>
            </a:r>
          </a:p>
          <a:p>
            <a:r>
              <a:rPr lang="en-US"/>
              <a:t>	Δεν υποβαθμίζω ακόμη και «αστεία» σχόλια</a:t>
            </a:r>
          </a:p>
          <a:p>
            <a:endParaRPr lang="en-US"/>
          </a:p>
          <a:p>
            <a:r>
              <a:rPr lang="en-US"/>
              <a:t>Τ = Τερματίζω το περιστατικό</a:t>
            </a:r>
          </a:p>
          <a:p>
            <a:r>
              <a:rPr lang="en-US"/>
              <a:t>	Παρεμβαίνω άμεσα και ψύχραιμα</a:t>
            </a:r>
          </a:p>
          <a:p>
            <a:r>
              <a:rPr lang="en-US"/>
              <a:t>	Δηλώνω ξεκάθαρα ότι τέτοιες συμπεριφορές δεν γίνονται αποδεκτές</a:t>
            </a:r>
          </a:p>
          <a:p>
            <a:endParaRPr lang="en-US"/>
          </a:p>
          <a:p>
            <a:r>
              <a:rPr lang="en-US"/>
              <a:t>Ο = Οχυρώνω τον μαθητή/μαθήτρια-στόχο</a:t>
            </a:r>
          </a:p>
          <a:p>
            <a:r>
              <a:rPr lang="en-US"/>
              <a:t>	Στηρίζω και ενδυναμώνω τον μαθητή που δέχτηκε την επίθεση</a:t>
            </a:r>
          </a:p>
          <a:p>
            <a:r>
              <a:rPr lang="en-US"/>
              <a:t>	Δείχνω σεβασμό και αποδοχή, χωρίς να τον εκθέτω</a:t>
            </a:r>
          </a:p>
          <a:p>
            <a:endParaRPr lang="en-US"/>
          </a:p>
          <a:p>
            <a:r>
              <a:rPr lang="en-US"/>
              <a:t>Π = Προωθώ το περιστατικό σε αναφορά</a:t>
            </a:r>
          </a:p>
          <a:p>
            <a:r>
              <a:rPr lang="en-US"/>
              <a:t>	Ενημερώνω την Υπεύθυνη Αντιρατσιστικής Πολιτικής ή τη Διεύθυνση</a:t>
            </a:r>
          </a:p>
          <a:p>
            <a:r>
              <a:rPr lang="en-US"/>
              <a:t>	Καταγράφω ΑΜΕΣΑ σύντομα τι έγινε, πότε, ποιοι εμπλέκονται.</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Άρα, ποιος ο ρόλος του εκπαιδευτικού;</a:t>
            </a:r>
          </a:p>
          <a:p>
            <a:endParaRPr lang="en-US"/>
          </a:p>
          <a:p>
            <a:r>
              <a:rPr lang="en-US"/>
              <a:t>Ακολουθούμε τα 4 βήματα - αφίσα που θα κυκλοφοήσει στους δύο καθηγητικούς συλλόγους.</a:t>
            </a:r>
          </a:p>
          <a:p>
            <a:endParaRPr lang="en-US"/>
          </a:p>
          <a:p>
            <a:r>
              <a:rPr lang="en-US"/>
              <a:t>Σ = Συνειδητοποιώ το περιστατικό:</a:t>
            </a:r>
          </a:p>
          <a:p>
            <a:r>
              <a:rPr lang="en-US"/>
              <a:t>	Αναγνωρίζω λεκτικές, σωματικές, διαδικτυακές ή κοινωνικές μορφές διάκρισης</a:t>
            </a:r>
          </a:p>
          <a:p>
            <a:r>
              <a:rPr lang="en-US"/>
              <a:t>	Δεν υποβαθμίζω ακόμη και «αστεία» σχόλια</a:t>
            </a:r>
          </a:p>
          <a:p>
            <a:endParaRPr lang="en-US"/>
          </a:p>
          <a:p>
            <a:r>
              <a:rPr lang="en-US"/>
              <a:t>Τ = Τερματίζω το περιστατικό</a:t>
            </a:r>
          </a:p>
          <a:p>
            <a:r>
              <a:rPr lang="en-US"/>
              <a:t>	Παρεμβαίνω άμεσα και ψύχραιμα</a:t>
            </a:r>
          </a:p>
          <a:p>
            <a:r>
              <a:rPr lang="en-US"/>
              <a:t>	Δηλώνω ξεκάθαρα ότι τέτοιες συμπεριφορές δεν γίνονται αποδεκτές</a:t>
            </a:r>
          </a:p>
          <a:p>
            <a:endParaRPr lang="en-US"/>
          </a:p>
          <a:p>
            <a:r>
              <a:rPr lang="en-US"/>
              <a:t>Ο = Οχυρώνω τον μαθητή/μαθήτρια-στόχο</a:t>
            </a:r>
          </a:p>
          <a:p>
            <a:r>
              <a:rPr lang="en-US"/>
              <a:t>	Στηρίζω και ενδυναμώνω τον μαθητή που δέχτηκε την επίθεση</a:t>
            </a:r>
          </a:p>
          <a:p>
            <a:r>
              <a:rPr lang="en-US"/>
              <a:t>	Δείχνω σεβασμό και αποδοχή, χωρίς να τον εκθέτω</a:t>
            </a:r>
          </a:p>
          <a:p>
            <a:endParaRPr lang="en-US"/>
          </a:p>
          <a:p>
            <a:r>
              <a:rPr lang="en-US"/>
              <a:t>Π = Προωθώ το περιστατικό σε αναφορά</a:t>
            </a:r>
          </a:p>
          <a:p>
            <a:r>
              <a:rPr lang="en-US"/>
              <a:t>	Ενημερώνω την Υπεύθυνη Αντιρατσιστικής Πολιτικής ή τη Διεύθυνση</a:t>
            </a:r>
          </a:p>
          <a:p>
            <a:r>
              <a:rPr lang="en-US"/>
              <a:t>	Καταγράφω ΑΜΕΣΑ σύντομα τι έγινε, πότε, ποιοι εμπλέκονται.</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Άρα, ποιος ο ρόλος του εκπαιδευτικού;</a:t>
            </a:r>
          </a:p>
          <a:p>
            <a:endParaRPr lang="en-US"/>
          </a:p>
          <a:p>
            <a:r>
              <a:rPr lang="en-US"/>
              <a:t>Ακολουθούμε τα 4 βήματα - αφίσα που θα κυκλοφοήσει στους δύο καθηγητικούς συλλόγους.</a:t>
            </a:r>
          </a:p>
          <a:p>
            <a:endParaRPr lang="en-US"/>
          </a:p>
          <a:p>
            <a:r>
              <a:rPr lang="en-US"/>
              <a:t>Σ = Συνειδητοποιώ το περιστατικό:</a:t>
            </a:r>
          </a:p>
          <a:p>
            <a:r>
              <a:rPr lang="en-US"/>
              <a:t>	Αναγνωρίζω λεκτικές, σωματικές, διαδικτυακές ή κοινωνικές μορφές διάκρισης</a:t>
            </a:r>
          </a:p>
          <a:p>
            <a:r>
              <a:rPr lang="en-US"/>
              <a:t>	Δεν υποβαθμίζω ακόμη και «αστεία» σχόλια</a:t>
            </a:r>
          </a:p>
          <a:p>
            <a:endParaRPr lang="en-US"/>
          </a:p>
          <a:p>
            <a:r>
              <a:rPr lang="en-US"/>
              <a:t>Τ = Τερματίζω το περιστατικό</a:t>
            </a:r>
          </a:p>
          <a:p>
            <a:r>
              <a:rPr lang="en-US"/>
              <a:t>	Παρεμβαίνω άμεσα και ψύχραιμα</a:t>
            </a:r>
          </a:p>
          <a:p>
            <a:r>
              <a:rPr lang="en-US"/>
              <a:t>	Δηλώνω ξεκάθαρα ότι τέτοιες συμπεριφορές δεν γίνονται αποδεκτές</a:t>
            </a:r>
          </a:p>
          <a:p>
            <a:endParaRPr lang="en-US"/>
          </a:p>
          <a:p>
            <a:r>
              <a:rPr lang="en-US"/>
              <a:t>Ο = Οχυρώνω τον μαθητή/μαθήτρια-στόχο</a:t>
            </a:r>
          </a:p>
          <a:p>
            <a:r>
              <a:rPr lang="en-US"/>
              <a:t>	Στηρίζω και ενδυναμώνω τον μαθητή που δέχτηκε την επίθεση</a:t>
            </a:r>
          </a:p>
          <a:p>
            <a:r>
              <a:rPr lang="en-US"/>
              <a:t>	Δείχνω σεβασμό και αποδοχή, χωρίς να τον εκθέτω</a:t>
            </a:r>
          </a:p>
          <a:p>
            <a:endParaRPr lang="en-US"/>
          </a:p>
          <a:p>
            <a:r>
              <a:rPr lang="en-US"/>
              <a:t>Π = Προωθώ το περιστατικό σε αναφορά</a:t>
            </a:r>
          </a:p>
          <a:p>
            <a:r>
              <a:rPr lang="en-US"/>
              <a:t>	Ενημερώνω την Υπεύθυνη Αντιρατσιστικής Πολιτικής ή τη Διεύθυνση</a:t>
            </a:r>
          </a:p>
          <a:p>
            <a:r>
              <a:rPr lang="en-US"/>
              <a:t>	Καταγράφω ΑΜΕΣΑ σύντομα τι έγινε, πότε, ποιοι εμπλέκονται.</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Άρα, ποιος ο ρόλος του εκπαιδευτικού;</a:t>
            </a:r>
          </a:p>
          <a:p>
            <a:endParaRPr lang="en-US"/>
          </a:p>
          <a:p>
            <a:r>
              <a:rPr lang="en-US"/>
              <a:t>Ακολουθούμε τα 4 βήματα - αφίσα που θα κυκλοφοήσει στους δύο καθηγητικούς συλλόγους.</a:t>
            </a:r>
          </a:p>
          <a:p>
            <a:endParaRPr lang="en-US"/>
          </a:p>
          <a:p>
            <a:r>
              <a:rPr lang="en-US"/>
              <a:t>Σ = Συνειδητοποιώ το περιστατικό:</a:t>
            </a:r>
          </a:p>
          <a:p>
            <a:r>
              <a:rPr lang="en-US"/>
              <a:t>	Αναγνωρίζω λεκτικές, σωματικές, διαδικτυακές ή κοινωνικές μορφές διάκρισης</a:t>
            </a:r>
          </a:p>
          <a:p>
            <a:r>
              <a:rPr lang="en-US"/>
              <a:t>	Δεν υποβαθμίζω ακόμη και «αστεία» σχόλια</a:t>
            </a:r>
          </a:p>
          <a:p>
            <a:endParaRPr lang="en-US"/>
          </a:p>
          <a:p>
            <a:r>
              <a:rPr lang="en-US"/>
              <a:t>Τ = Τερματίζω το περιστατικό</a:t>
            </a:r>
          </a:p>
          <a:p>
            <a:r>
              <a:rPr lang="en-US"/>
              <a:t>	Παρεμβαίνω άμεσα και ψύχραιμα</a:t>
            </a:r>
          </a:p>
          <a:p>
            <a:r>
              <a:rPr lang="en-US"/>
              <a:t>	Δηλώνω ξεκάθαρα ότι τέτοιες συμπεριφορές δεν γίνονται αποδεκτές</a:t>
            </a:r>
          </a:p>
          <a:p>
            <a:endParaRPr lang="en-US"/>
          </a:p>
          <a:p>
            <a:r>
              <a:rPr lang="en-US"/>
              <a:t>Ο = Οχυρώνω τον μαθητή/μαθήτρια-στόχο</a:t>
            </a:r>
          </a:p>
          <a:p>
            <a:r>
              <a:rPr lang="en-US"/>
              <a:t>	Στηρίζω και ενδυναμώνω τον μαθητή που δέχτηκε την επίθεση</a:t>
            </a:r>
          </a:p>
          <a:p>
            <a:r>
              <a:rPr lang="en-US"/>
              <a:t>	Δείχνω σεβασμό και αποδοχή, χωρίς να τον εκθέτω</a:t>
            </a:r>
          </a:p>
          <a:p>
            <a:endParaRPr lang="en-US"/>
          </a:p>
          <a:p>
            <a:r>
              <a:rPr lang="en-US"/>
              <a:t>Π = Προωθώ το περιστατικό σε αναφορά</a:t>
            </a:r>
          </a:p>
          <a:p>
            <a:r>
              <a:rPr lang="en-US"/>
              <a:t>	Ενημερώνω την Υπεύθυνη Αντιρατσιστικής Πολιτικής ή τη Διεύθυνση</a:t>
            </a:r>
          </a:p>
          <a:p>
            <a:r>
              <a:rPr lang="en-US"/>
              <a:t>	Καταγράφω ΑΜΕΣΑ σύντομα τι έγινε, πότε, ποιοι εμπλέκονται.</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Άρα, ποιος ο ρόλος του εκπαιδευτικού;</a:t>
            </a:r>
          </a:p>
          <a:p>
            <a:endParaRPr lang="en-US"/>
          </a:p>
          <a:p>
            <a:r>
              <a:rPr lang="en-US"/>
              <a:t>Ακολουθούμε τα 4 βήματα - αφίσα που θα κυκλοφοήσει στους δύο καθηγητικούς συλλόγους.</a:t>
            </a:r>
          </a:p>
          <a:p>
            <a:endParaRPr lang="en-US"/>
          </a:p>
          <a:p>
            <a:r>
              <a:rPr lang="en-US"/>
              <a:t>Σ = Συνειδητοποιώ το περιστατικό:</a:t>
            </a:r>
          </a:p>
          <a:p>
            <a:r>
              <a:rPr lang="en-US"/>
              <a:t>	Αναγνωρίζω λεκτικές, σωματικές, διαδικτυακές ή κοινωνικές μορφές διάκρισης</a:t>
            </a:r>
          </a:p>
          <a:p>
            <a:r>
              <a:rPr lang="en-US"/>
              <a:t>	Δεν υποβαθμίζω ακόμη και «αστεία» σχόλια</a:t>
            </a:r>
          </a:p>
          <a:p>
            <a:endParaRPr lang="en-US"/>
          </a:p>
          <a:p>
            <a:r>
              <a:rPr lang="en-US"/>
              <a:t>Τ = Τερματίζω το περιστατικό</a:t>
            </a:r>
          </a:p>
          <a:p>
            <a:r>
              <a:rPr lang="en-US"/>
              <a:t>	Παρεμβαίνω άμεσα και ψύχραιμα</a:t>
            </a:r>
          </a:p>
          <a:p>
            <a:r>
              <a:rPr lang="en-US"/>
              <a:t>	Δηλώνω ξεκάθαρα ότι τέτοιες συμπεριφορές δεν γίνονται αποδεκτές</a:t>
            </a:r>
          </a:p>
          <a:p>
            <a:endParaRPr lang="en-US"/>
          </a:p>
          <a:p>
            <a:r>
              <a:rPr lang="en-US"/>
              <a:t>Ο = Οχυρώνω τον μαθητή/μαθήτρια-στόχο</a:t>
            </a:r>
          </a:p>
          <a:p>
            <a:r>
              <a:rPr lang="en-US"/>
              <a:t>	Στηρίζω και ενδυναμώνω τον μαθητή που δέχτηκε την επίθεση</a:t>
            </a:r>
          </a:p>
          <a:p>
            <a:r>
              <a:rPr lang="en-US"/>
              <a:t>	Δείχνω σεβασμό και αποδοχή, χωρίς να τον εκθέτω</a:t>
            </a:r>
          </a:p>
          <a:p>
            <a:endParaRPr lang="en-US"/>
          </a:p>
          <a:p>
            <a:r>
              <a:rPr lang="en-US"/>
              <a:t>Π = Προωθώ το περιστατικό σε αναφορά</a:t>
            </a:r>
          </a:p>
          <a:p>
            <a:r>
              <a:rPr lang="en-US"/>
              <a:t>	Ενημερώνω την Υπεύθυνη Αντιρατσιστικής Πολιτικής ή τη Διεύθυνση</a:t>
            </a:r>
          </a:p>
          <a:p>
            <a:r>
              <a:rPr lang="en-US"/>
              <a:t>	Καταγράφω ΑΜΕΣΑ σύντομα τι έγινε, πότε, ποιοι εμπλέκονται.</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Άρα, ποιος ο ρόλος του εκπαιδευτικού;</a:t>
            </a:r>
          </a:p>
          <a:p>
            <a:endParaRPr lang="en-US"/>
          </a:p>
          <a:p>
            <a:r>
              <a:rPr lang="en-US"/>
              <a:t>Ακολουθούμε τα 4 βήματα - αφίσα που θα κυκλοφοήσει στους δύο καθηγητικούς συλλόγους.</a:t>
            </a:r>
          </a:p>
          <a:p>
            <a:endParaRPr lang="en-US"/>
          </a:p>
          <a:p>
            <a:r>
              <a:rPr lang="en-US"/>
              <a:t>Σ = Συνειδητοποιώ το περιστατικό:</a:t>
            </a:r>
          </a:p>
          <a:p>
            <a:r>
              <a:rPr lang="en-US"/>
              <a:t>	Αναγνωρίζω λεκτικές, σωματικές, διαδικτυακές ή κοινωνικές μορφές διάκρισης</a:t>
            </a:r>
          </a:p>
          <a:p>
            <a:r>
              <a:rPr lang="en-US"/>
              <a:t>	Δεν υποβαθμίζω ακόμη και «αστεία» σχόλια</a:t>
            </a:r>
          </a:p>
          <a:p>
            <a:endParaRPr lang="en-US"/>
          </a:p>
          <a:p>
            <a:r>
              <a:rPr lang="en-US"/>
              <a:t>Τ = Τερματίζω το περιστατικό</a:t>
            </a:r>
          </a:p>
          <a:p>
            <a:r>
              <a:rPr lang="en-US"/>
              <a:t>	Παρεμβαίνω άμεσα και ψύχραιμα</a:t>
            </a:r>
          </a:p>
          <a:p>
            <a:r>
              <a:rPr lang="en-US"/>
              <a:t>	Δηλώνω ξεκάθαρα ότι τέτοιες συμπεριφορές δεν γίνονται αποδεκτές</a:t>
            </a:r>
          </a:p>
          <a:p>
            <a:endParaRPr lang="en-US"/>
          </a:p>
          <a:p>
            <a:r>
              <a:rPr lang="en-US"/>
              <a:t>Ο = Οχυρώνω τον μαθητή/μαθήτρια-στόχο</a:t>
            </a:r>
          </a:p>
          <a:p>
            <a:r>
              <a:rPr lang="en-US"/>
              <a:t>	Στηρίζω και ενδυναμώνω τον μαθητή που δέχτηκε την επίθεση</a:t>
            </a:r>
          </a:p>
          <a:p>
            <a:r>
              <a:rPr lang="en-US"/>
              <a:t>	Δείχνω σεβασμό και αποδοχή, χωρίς να τον εκθέτω</a:t>
            </a:r>
          </a:p>
          <a:p>
            <a:endParaRPr lang="en-US"/>
          </a:p>
          <a:p>
            <a:r>
              <a:rPr lang="en-US"/>
              <a:t>Π = Προωθώ το περιστατικό σε αναφορά</a:t>
            </a:r>
          </a:p>
          <a:p>
            <a:r>
              <a:rPr lang="en-US"/>
              <a:t>	Ενημερώνω την Υπεύθυνη Αντιρατσιστικής Πολιτικής ή τη Διεύθυνση</a:t>
            </a:r>
          </a:p>
          <a:p>
            <a:r>
              <a:rPr lang="en-US"/>
              <a:t>	Καταγράφω ΑΜΕΣΑ σύντομα τι έγινε, πότε, ποιοι εμπλέκονται.</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Άρα, ποιος ο ρόλος του εκπαιδευτικού;</a:t>
            </a:r>
          </a:p>
          <a:p>
            <a:endParaRPr lang="en-US"/>
          </a:p>
          <a:p>
            <a:r>
              <a:rPr lang="en-US"/>
              <a:t>Ακολουθούμε τα 4 βήματα - αφίσα που θα κυκλοφοήσει στους δύο καθηγητικούς συλλόγους.</a:t>
            </a:r>
          </a:p>
          <a:p>
            <a:endParaRPr lang="en-US"/>
          </a:p>
          <a:p>
            <a:r>
              <a:rPr lang="en-US"/>
              <a:t>Σ = Συνειδητοποιώ το περιστατικό:</a:t>
            </a:r>
          </a:p>
          <a:p>
            <a:r>
              <a:rPr lang="en-US"/>
              <a:t>	Αναγνωρίζω λεκτικές, σωματικές, διαδικτυακές ή κοινωνικές μορφές διάκρισης</a:t>
            </a:r>
          </a:p>
          <a:p>
            <a:r>
              <a:rPr lang="en-US"/>
              <a:t>	Δεν υποβαθμίζω ακόμη και «αστεία» σχόλια</a:t>
            </a:r>
          </a:p>
          <a:p>
            <a:endParaRPr lang="en-US"/>
          </a:p>
          <a:p>
            <a:r>
              <a:rPr lang="en-US"/>
              <a:t>Τ = Τερματίζω το περιστατικό</a:t>
            </a:r>
          </a:p>
          <a:p>
            <a:r>
              <a:rPr lang="en-US"/>
              <a:t>	Παρεμβαίνω άμεσα και ψύχραιμα</a:t>
            </a:r>
          </a:p>
          <a:p>
            <a:r>
              <a:rPr lang="en-US"/>
              <a:t>	Δηλώνω ξεκάθαρα ότι τέτοιες συμπεριφορές δεν γίνονται αποδεκτές</a:t>
            </a:r>
          </a:p>
          <a:p>
            <a:endParaRPr lang="en-US"/>
          </a:p>
          <a:p>
            <a:r>
              <a:rPr lang="en-US"/>
              <a:t>Ο = Οχυρώνω τον μαθητή/μαθήτρια-στόχο</a:t>
            </a:r>
          </a:p>
          <a:p>
            <a:r>
              <a:rPr lang="en-US"/>
              <a:t>	Στηρίζω και ενδυναμώνω τον μαθητή που δέχτηκε την επίθεση</a:t>
            </a:r>
          </a:p>
          <a:p>
            <a:r>
              <a:rPr lang="en-US"/>
              <a:t>	Δείχνω σεβασμό και αποδοχή, χωρίς να τον εκθέτω</a:t>
            </a:r>
          </a:p>
          <a:p>
            <a:endParaRPr lang="en-US"/>
          </a:p>
          <a:p>
            <a:r>
              <a:rPr lang="en-US"/>
              <a:t>Π = Προωθώ το περιστατικό σε αναφορά</a:t>
            </a:r>
          </a:p>
          <a:p>
            <a:r>
              <a:rPr lang="en-US"/>
              <a:t>	Ενημερώνω την Υπεύθυνη Αντιρατσιστικής Πολιτικής ή τη Διεύθυνση</a:t>
            </a:r>
          </a:p>
          <a:p>
            <a:r>
              <a:rPr lang="en-US"/>
              <a:t>	Καταγράφω ΑΜΕΣΑ σύντομα τι έγινε, πότε, ποιοι εμπλέκονται.</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Άρα, ποιος ο ρόλος του εκπαιδευτικού;</a:t>
            </a:r>
          </a:p>
          <a:p>
            <a:endParaRPr lang="en-US"/>
          </a:p>
          <a:p>
            <a:r>
              <a:rPr lang="en-US"/>
              <a:t>Ακολουθούμε τα 4 βήματα - αφίσα που θα κυκλοφοήσει στους δύο καθηγητικούς συλλόγους.</a:t>
            </a:r>
          </a:p>
          <a:p>
            <a:endParaRPr lang="en-US"/>
          </a:p>
          <a:p>
            <a:r>
              <a:rPr lang="en-US"/>
              <a:t>Σ = Συνειδητοποιώ το περιστατικό:</a:t>
            </a:r>
          </a:p>
          <a:p>
            <a:r>
              <a:rPr lang="en-US"/>
              <a:t>	Αναγνωρίζω λεκτικές, σωματικές, διαδικτυακές ή κοινωνικές μορφές διάκρισης</a:t>
            </a:r>
          </a:p>
          <a:p>
            <a:r>
              <a:rPr lang="en-US"/>
              <a:t>	Δεν υποβαθμίζω ακόμη και «αστεία» σχόλια</a:t>
            </a:r>
          </a:p>
          <a:p>
            <a:endParaRPr lang="en-US"/>
          </a:p>
          <a:p>
            <a:r>
              <a:rPr lang="en-US"/>
              <a:t>Τ = Τερματίζω το περιστατικό</a:t>
            </a:r>
          </a:p>
          <a:p>
            <a:r>
              <a:rPr lang="en-US"/>
              <a:t>	Παρεμβαίνω άμεσα και ψύχραιμα</a:t>
            </a:r>
          </a:p>
          <a:p>
            <a:r>
              <a:rPr lang="en-US"/>
              <a:t>	Δηλώνω ξεκάθαρα ότι τέτοιες συμπεριφορές δεν γίνονται αποδεκτές</a:t>
            </a:r>
          </a:p>
          <a:p>
            <a:endParaRPr lang="en-US"/>
          </a:p>
          <a:p>
            <a:r>
              <a:rPr lang="en-US"/>
              <a:t>Ο = Οχυρώνω τον μαθητή/μαθήτρια-στόχο</a:t>
            </a:r>
          </a:p>
          <a:p>
            <a:r>
              <a:rPr lang="en-US"/>
              <a:t>	Στηρίζω και ενδυναμώνω τον μαθητή που δέχτηκε την επίθεση</a:t>
            </a:r>
          </a:p>
          <a:p>
            <a:r>
              <a:rPr lang="en-US"/>
              <a:t>	Δείχνω σεβασμό και αποδοχή, χωρίς να τον εκθέτω</a:t>
            </a:r>
          </a:p>
          <a:p>
            <a:endParaRPr lang="en-US"/>
          </a:p>
          <a:p>
            <a:r>
              <a:rPr lang="en-US"/>
              <a:t>Π = Προωθώ το περιστατικό σε αναφορά</a:t>
            </a:r>
          </a:p>
          <a:p>
            <a:r>
              <a:rPr lang="en-US"/>
              <a:t>	Ενημερώνω την Υπεύθυνη Αντιρατσιστικής Πολιτικής ή τη Διεύθυνση</a:t>
            </a:r>
          </a:p>
          <a:p>
            <a:r>
              <a:rPr lang="en-US"/>
              <a:t>	Καταγράφω ΑΜΕΣΑ σύντομα τι έγινε, πότε, ποιοι εμπλέκονται.</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Εισαγωγή</a:t>
            </a:r>
          </a:p>
          <a:p>
            <a:endParaRPr lang="en-US"/>
          </a:p>
          <a:p>
            <a:r>
              <a:rPr lang="en-US"/>
              <a:t>Έμφαση στη σημασία των όσων θα παρουσιαστούν</a:t>
            </a:r>
          </a:p>
          <a:p>
            <a:r>
              <a:rPr lang="en-US"/>
              <a:t>Θα ακολουθήσει εμβόλιμη περίοδος με θέμα την Αντιρατσιστική Πολιτική μέσα στον Νοέμβριο για να γίνει ανάλογη ενημέρωση  στους μαθητές από τον/την Υ.Τ.</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Η αναφορά των περιστατικών …δεν αποτελεί αδυναμία των σχολείων, αλλά δηλώνει έμπρακτα την αποφασιστικότητα τους να ενεργούν προς όφελος ολόκληρης της σχολικής κοινότητας και των δικαιωμάτων των μελών της. Τα σχολεία που θα προβαίνουν σε αναφορές ρατσιστικών περιστατικών δεν θα εκτίθενται και δεν θα έχουν καμία δυσμενή συνέπεια.»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Άρα, ποιος ο ρόλος του εκπαιδευτικού;</a:t>
            </a:r>
          </a:p>
          <a:p>
            <a:endParaRPr lang="en-US"/>
          </a:p>
          <a:p>
            <a:r>
              <a:rPr lang="en-US"/>
              <a:t>Ακολουθούμε τα 4 βήματα - αφίσα που θα κυκλοφοήσει στους δύο καθηγητικούς συλλόγους.</a:t>
            </a:r>
          </a:p>
          <a:p>
            <a:endParaRPr lang="en-US"/>
          </a:p>
          <a:p>
            <a:r>
              <a:rPr lang="en-US"/>
              <a:t>Σ = Συνειδητοποιώ το περιστατικό:</a:t>
            </a:r>
          </a:p>
          <a:p>
            <a:r>
              <a:rPr lang="en-US"/>
              <a:t>	Αναγνωρίζω λεκτικές, σωματικές, διαδικτυακές ή κοινωνικές μορφές διάκρισης</a:t>
            </a:r>
          </a:p>
          <a:p>
            <a:r>
              <a:rPr lang="en-US"/>
              <a:t>	Δεν υποβαθμίζω ακόμη και «αστεία» σχόλια</a:t>
            </a:r>
          </a:p>
          <a:p>
            <a:endParaRPr lang="en-US"/>
          </a:p>
          <a:p>
            <a:r>
              <a:rPr lang="en-US"/>
              <a:t>Τ = Τερματίζω το περιστατικό</a:t>
            </a:r>
          </a:p>
          <a:p>
            <a:r>
              <a:rPr lang="en-US"/>
              <a:t>	Παρεμβαίνω άμεσα και ψύχραιμα</a:t>
            </a:r>
          </a:p>
          <a:p>
            <a:r>
              <a:rPr lang="en-US"/>
              <a:t>	Δηλώνω ξεκάθαρα ότι τέτοιες συμπεριφορές δεν γίνονται αποδεκτές</a:t>
            </a:r>
          </a:p>
          <a:p>
            <a:endParaRPr lang="en-US"/>
          </a:p>
          <a:p>
            <a:r>
              <a:rPr lang="en-US"/>
              <a:t>Ο = Οχυρώνω τον μαθητή/μαθήτρια-στόχο</a:t>
            </a:r>
          </a:p>
          <a:p>
            <a:r>
              <a:rPr lang="en-US"/>
              <a:t>	Στηρίζω και ενδυναμώνω τον μαθητή που δέχτηκε την επίθεση</a:t>
            </a:r>
          </a:p>
          <a:p>
            <a:r>
              <a:rPr lang="en-US"/>
              <a:t>	Δείχνω σεβασμό και αποδοχή, χωρίς να τον εκθέτω</a:t>
            </a:r>
          </a:p>
          <a:p>
            <a:endParaRPr lang="en-US"/>
          </a:p>
          <a:p>
            <a:r>
              <a:rPr lang="en-US"/>
              <a:t>Π = Προωθώ το περιστατικό σε αναφορά</a:t>
            </a:r>
          </a:p>
          <a:p>
            <a:r>
              <a:rPr lang="en-US"/>
              <a:t>	Ενημερώνω την Υπεύθυνη Αντιρατσιστικής Πολιτικής ή τη Διεύθυνση</a:t>
            </a:r>
          </a:p>
          <a:p>
            <a:r>
              <a:rPr lang="en-US"/>
              <a:t>	Καταγράφω ΑΜΕΣΑ σύντομα τι έγινε, πότε, ποιοι εμπλέκονται.</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Η αναφορά των περιστατικών …δεν αποτελεί αδυναμία των σχολείων, αλλά δηλώνει έμπρακτα την αποφασιστικότητα τους να ενεργούν προς όφελος ολόκληρης της σχολικής κοινότητας και των δικαιωμάτων των μελών της. Τα σχολεία που θα προβαίνουν σε αναφορές ρατσιστικών περιστατικών δεν θα εκτίθενται και δεν θα έχουν καμία δυσμενή συνέπεια.»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Η αναφορά των περιστατικών …δεν αποτελεί αδυναμία των σχολείων, αλλά δηλώνει έμπρακτα την αποφασιστικότητα τους να ενεργούν προς όφελος ολόκληρης της σχολικής κοινότητας και των δικαιωμάτων των μελών της. Τα σχολεία που θα προβαίνουν σε αναφορές ρατσιστικών περιστατικών δεν θα εκτίθενται και δεν θα έχουν καμία δυσμενή συνέπεια.»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Σήμερα θα μιλήμε για το πόσο διαφορετικοί ή ίδιοι είμαστε.</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Η αναφορά των περιστατικών …δεν αποτελεί αδυναμία των σχολείων, αλλά δηλώνει έμπρακτα την αποφασιστικότητα τους να ενεργούν προς όφελος ολόκληρης της σχολικής κοινότητας και των δικαιωμάτων των μελών της. Τα σχολεία που θα προβαίνουν σε αναφορές ρατσιστικών περιστατικών δεν θα εκτίθενται και δεν θα έχουν καμία δυσμενή συνέπεια.»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Η αναφορά των περιστατικών …δεν αποτελεί αδυναμία των σχολείων, αλλά δηλώνει έμπρακτα την αποφασιστικότητα τους να ενεργούν προς όφελος ολόκληρης της σχολικής κοινότητας και των δικαιωμάτων των μελών της. Τα σχολεία που θα προβαίνουν σε αναφορές ρατσιστικών περιστατικών δεν θα εκτίθενται και δεν θα έχουν καμία δυσμενή συνέπεια.»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Ο Κώδικας είναι θεσμικό πλαίσιο, δηλαδή σύνολο των κανόνων, νόμων, κανονισμών και οδηγιών που έχουν θεσπιστεί από το κράτος ή το Υπουργείο Παιδείας και καθορίζουν τι επιτρέπεται, τι απαγορεύεται και ποια διαδικασία πρέπει να ακολουθείται μέσα στο σχολείο</a:t>
            </a:r>
          </a:p>
          <a:p>
            <a:r>
              <a:rPr lang="en-US"/>
              <a:t>Ο Κώδικας είναι ο “οδηγός συμπεριφοράς και δράσης” του σχολείου ενάντια στις διακρίσεις — βοηθά τους εκπαιδευτικούς να γνωρίζουν τι να κάνουν, πότε και πώς, ώστε κανένα περιστατικό ρατσισμού να μην περνά απαρατήρητο.</a:t>
            </a:r>
          </a:p>
          <a:p>
            <a:r>
              <a:rPr lang="en-US"/>
              <a:t>Η εφαρμογή του Κώδικα δεν είναι θέμα προσωπικής επιλογής, αλλά υποχρέωση όλων μας η εφαρμογή του.</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Ο Κώδικας είναι θεσμικό πλαίσιο, δηλαδή σύνολο των κανόνων, νόμων, κανονισμών και οδηγιών που έχουν θεσπιστεί από το κράτος ή το Υπουργείο Παιδείας και καθορίζουν τι επιτρέπεται, τι απαγορεύεται και ποια διαδικασία πρέπει να ακολουθείται μέσα στο σχολείο</a:t>
            </a:r>
          </a:p>
          <a:p>
            <a:r>
              <a:rPr lang="en-US"/>
              <a:t>Ο Κώδικας είναι ο “οδηγός συμπεριφοράς και δράσης” του σχολείου ενάντια στις διακρίσεις — βοηθά τους εκπαιδευτικούς να γνωρίζουν τι να κάνουν, πότε και πώς, ώστε κανένα περιστατικό ρατσισμού να μην περνά απαρατήρητο.</a:t>
            </a:r>
          </a:p>
          <a:p>
            <a:r>
              <a:rPr lang="en-US"/>
              <a:t>Η εφαρμογή του Κώδικα δεν είναι θέμα προσωπικής επιλογής, αλλά υποχρέωση όλων μας η εφαρμογή του.</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Ο Κώδικας είναι θεσμικό πλαίσιο, δηλαδή σύνολο των κανόνων, νόμων, κανονισμών και οδηγιών που έχουν θεσπιστεί από το κράτος ή το Υπουργείο Παιδείας και καθορίζουν τι επιτρέπεται, τι απαγορεύεται και ποια διαδικασία πρέπει να ακολουθείται μέσα στο σχολείο</a:t>
            </a:r>
          </a:p>
          <a:p>
            <a:r>
              <a:rPr lang="en-US"/>
              <a:t>Ο Κώδικας είναι ο “οδηγός συμπεριφοράς και δράσης” του σχολείου ενάντια στις διακρίσεις — βοηθά τους εκπαιδευτικούς να γνωρίζουν τι να κάνουν, πότε και πώς, ώστε κανένα περιστατικό ρατσισμού να μην περνά απαρατήρητο.</a:t>
            </a:r>
          </a:p>
          <a:p>
            <a:r>
              <a:rPr lang="en-US"/>
              <a:t>Η εφαρμογή του Κώδικα δεν είναι θέμα προσωπικής επιλογής, αλλά υποχρέωση όλων μας η εφαρμογή του.</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Ο Κώδικας είναι θεσμικό πλαίσιο, δηλαδή σύνολο των κανόνων, νόμων, κανονισμών και οδηγιών που έχουν θεσπιστεί από το κράτος ή το Υπουργείο Παιδείας και καθορίζουν τι επιτρέπεται, τι απαγορεύεται και ποια διαδικασία πρέπει να ακολουθείται μέσα στο σχολείο</a:t>
            </a:r>
          </a:p>
          <a:p>
            <a:r>
              <a:rPr lang="en-US"/>
              <a:t>Ο Κώδικας είναι ο “οδηγός συμπεριφοράς και δράσης” του σχολείου ενάντια στις διακρίσεις — βοηθά τους εκπαιδευτικούς να γνωρίζουν τι να κάνουν, πότε και πώς, ώστε κανένα περιστατικό ρατσισμού να μην περνά απαρατήρητο.</a:t>
            </a:r>
          </a:p>
          <a:p>
            <a:r>
              <a:rPr lang="en-US"/>
              <a:t>Η εφαρμογή του Κώδικα δεν είναι θέμα προσωπικής επιλογής, αλλά υποχρέωση όλων μας η εφαρμογή του.</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Για να μπορούμε όμως να εφαρμόσουμε τον Κώδικα, πρέπει να είμαστε σε θέση να αναγνωρίσουμε τι θεωρείται ρατσιστικό περιστατικό.</a:t>
            </a:r>
          </a:p>
          <a:p>
            <a:endParaRPr lang="en-US"/>
          </a:p>
          <a:p>
            <a:r>
              <a:rPr lang="en-US"/>
              <a:t>--&gt; Ρατσιστικό περιστατικό ή συμπεριφορά θεωρείται οποιαδήποτε πράξη, λόγος ή στάση που:</a:t>
            </a:r>
          </a:p>
          <a:p>
            <a:endParaRPr lang="en-US"/>
          </a:p>
          <a:p>
            <a:r>
              <a:rPr lang="en-US"/>
              <a:t>εκφράζει προκατάληψη, εχθρότητα ή αποκλεισμό απέναντι σε άτομο ή ομάδα,</a:t>
            </a:r>
          </a:p>
          <a:p>
            <a:endParaRPr lang="en-US"/>
          </a:p>
          <a:p>
            <a:r>
              <a:rPr lang="en-US"/>
              <a:t>βασίζεται σε χαρακτηριστικά όπως φυλή, χρώμα, εθνικότητα, γλώσσα, θρησκεία, φύλο, σεξουαλικότητα, αναπηρία ή άλλο στοιχείο ταυτότητας,</a:t>
            </a:r>
          </a:p>
          <a:p>
            <a:endParaRPr lang="en-US"/>
          </a:p>
          <a:p>
            <a:r>
              <a:rPr lang="en-US"/>
              <a:t>και πλήττει την αξιοπρέπεια, την ασφάλεια ή την αποδοχή μέσα στο σχολικό περιβάλλον.</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Για να μπορούμε όμως να εφαρμόσουμε τον Κώδικα, πρέπει να είμαστε σε θέση να αναγνωρίσουμε τι θεωρείται ρατσιστικό περιστατικό.</a:t>
            </a:r>
          </a:p>
          <a:p>
            <a:endParaRPr lang="en-US"/>
          </a:p>
          <a:p>
            <a:r>
              <a:rPr lang="en-US"/>
              <a:t>--&gt; Ρατσιστικό περιστατικό ή συμπεριφορά θεωρείται οποιαδήποτε πράξη, λόγος ή στάση που:</a:t>
            </a:r>
          </a:p>
          <a:p>
            <a:endParaRPr lang="en-US"/>
          </a:p>
          <a:p>
            <a:r>
              <a:rPr lang="en-US"/>
              <a:t>εκφράζει προκατάληψη, εχθρότητα ή αποκλεισμό απέναντι σε άτομο ή ομάδα,</a:t>
            </a:r>
          </a:p>
          <a:p>
            <a:endParaRPr lang="en-US"/>
          </a:p>
          <a:p>
            <a:r>
              <a:rPr lang="en-US"/>
              <a:t>βασίζεται σε χαρακτηριστικά όπως φυλή, χρώμα, εθνικότητα, γλώσσα, θρησκεία, φύλο, σεξουαλικότητα, αναπηρία ή άλλο στοιχείο ταυτότητας,</a:t>
            </a:r>
          </a:p>
          <a:p>
            <a:endParaRPr lang="en-US"/>
          </a:p>
          <a:p>
            <a:r>
              <a:rPr lang="en-US"/>
              <a:t>και πλήττει την αξιοπρέπεια, την ασφάλεια ή την αποδοχή μέσα στο σχολικό περιβάλλον.</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Τι θεωρείται στην πράξη ρατσιστική συμπεριφορά:</a:t>
            </a:r>
          </a:p>
          <a:p>
            <a:endParaRPr lang="en-US"/>
          </a:p>
          <a:p>
            <a:r>
              <a:rPr lang="en-US"/>
              <a:t>στερεοτυπικές δηλώσεις</a:t>
            </a:r>
          </a:p>
          <a:p>
            <a:r>
              <a:rPr lang="en-US"/>
              <a:t>* ανέκδοτα ή αστεία</a:t>
            </a:r>
          </a:p>
          <a:p>
            <a:r>
              <a:rPr lang="en-US"/>
              <a:t>* κοροϊδία ή πειράγματα για ρούχα, φαγητό, σχέσεις, κοινωνικοοικονομική κατάσταση, περιουσία ή σωματική εμφάνιση</a:t>
            </a:r>
          </a:p>
          <a:p>
            <a:r>
              <a:rPr lang="en-US"/>
              <a:t>* χρήση υποτιμητικής γλώσσας ή όρων</a:t>
            </a:r>
          </a:p>
          <a:p>
            <a:r>
              <a:rPr lang="en-US"/>
              <a:t>* προσβλητικά σχόλια</a:t>
            </a:r>
          </a:p>
          <a:p>
            <a:r>
              <a:rPr lang="en-US"/>
              <a:t>* γελοιοποίηση ή μίμηση των προφορών ή κινήσεων</a:t>
            </a:r>
          </a:p>
          <a:p>
            <a:r>
              <a:rPr lang="en-US"/>
              <a:t>* ρατσιστικά σχόλια</a:t>
            </a:r>
          </a:p>
          <a:p>
            <a:endParaRPr lang="en-US"/>
          </a:p>
          <a:p>
            <a:r>
              <a:rPr lang="en-US"/>
              <a:t>ΜΕ ΛΕΚΤΙΚΗ, ΠΡΟΦΟΡΙΚΗ, ΓΡΑΠΤΗ Ή ΗΛΕΚΤΡΟΝΙΚΗ ΒΙΑ, ΚΟΙΝΩΝΙΚΗ ΒΙΑ, ΣΩΜΑΤΙΚΗ ΒΙΑ</a:t>
            </a:r>
          </a:p>
          <a:p>
            <a:endParaRPr lang="en-US"/>
          </a:p>
          <a:p>
            <a:r>
              <a:rPr lang="en-US"/>
              <a:t>ΣΗΜΑΝΤΙΚΟ ΝΑ ΤΟΝΙΣΤΕΙ ΟΤΙ ΔΕΝ ΕΧΕΙ ΣΗΜΑΣΙΑ ΑΝ ΟΙ ΔΕΚΤΕΣ ΕΙΝΑΙ ΠΑΡΟΝΤΕΣ Ή ΟΧΙ.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8.png"/><Relationship Id="rId10" Type="http://schemas.openxmlformats.org/officeDocument/2006/relationships/image" Target="../media/image46.svg"/><Relationship Id="rId4" Type="http://schemas.openxmlformats.org/officeDocument/2006/relationships/image" Target="../media/image27.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8.png"/><Relationship Id="rId10" Type="http://schemas.openxmlformats.org/officeDocument/2006/relationships/image" Target="../media/image48.svg"/><Relationship Id="rId4" Type="http://schemas.openxmlformats.org/officeDocument/2006/relationships/image" Target="../media/image27.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8.png"/><Relationship Id="rId10" Type="http://schemas.openxmlformats.org/officeDocument/2006/relationships/image" Target="../media/image50.svg"/><Relationship Id="rId4" Type="http://schemas.openxmlformats.org/officeDocument/2006/relationships/image" Target="../media/image27.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8.png"/><Relationship Id="rId10" Type="http://schemas.openxmlformats.org/officeDocument/2006/relationships/image" Target="../media/image52.svg"/><Relationship Id="rId4" Type="http://schemas.openxmlformats.org/officeDocument/2006/relationships/image" Target="../media/image27.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jpe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5.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8.png"/><Relationship Id="rId10" Type="http://schemas.openxmlformats.org/officeDocument/2006/relationships/image" Target="../media/image35.svg"/><Relationship Id="rId4" Type="http://schemas.openxmlformats.org/officeDocument/2006/relationships/image" Target="../media/image27.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7.png"/><Relationship Id="rId5" Type="http://schemas.openxmlformats.org/officeDocument/2006/relationships/image" Target="../media/image28.png"/><Relationship Id="rId10" Type="http://schemas.openxmlformats.org/officeDocument/2006/relationships/image" Target="../media/image35.svg"/><Relationship Id="rId4" Type="http://schemas.openxmlformats.org/officeDocument/2006/relationships/image" Target="../media/image27.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74620" y="-3334265"/>
            <a:ext cx="12938760" cy="18288000"/>
          </a:xfrm>
          <a:custGeom>
            <a:avLst/>
            <a:gdLst/>
            <a:ahLst/>
            <a:cxnLst/>
            <a:rect l="l" t="t" r="r" b="b"/>
            <a:pathLst>
              <a:path w="12938760" h="18288000">
                <a:moveTo>
                  <a:pt x="0" y="0"/>
                </a:moveTo>
                <a:lnTo>
                  <a:pt x="12938760" y="0"/>
                </a:lnTo>
                <a:lnTo>
                  <a:pt x="12938760" y="18288000"/>
                </a:lnTo>
                <a:lnTo>
                  <a:pt x="0" y="18288000"/>
                </a:lnTo>
                <a:lnTo>
                  <a:pt x="0" y="0"/>
                </a:lnTo>
                <a:close/>
              </a:path>
            </a:pathLst>
          </a:custGeom>
          <a:blipFill>
            <a:blip r:embed="rId3">
              <a:alphaModFix amt="24000"/>
            </a:blip>
            <a:stretch>
              <a:fillRect/>
            </a:stretch>
          </a:blipFill>
        </p:spPr>
        <p:txBody>
          <a:bodyPr/>
          <a:lstStyle/>
          <a:p>
            <a:endParaRPr lang="en-US"/>
          </a:p>
        </p:txBody>
      </p:sp>
      <p:sp>
        <p:nvSpPr>
          <p:cNvPr id="3" name="Freeform 3"/>
          <p:cNvSpPr/>
          <p:nvPr/>
        </p:nvSpPr>
        <p:spPr>
          <a:xfrm rot="874699" flipH="1">
            <a:off x="-1210923" y="-1092961"/>
            <a:ext cx="4894678" cy="5137544"/>
          </a:xfrm>
          <a:custGeom>
            <a:avLst/>
            <a:gdLst/>
            <a:ahLst/>
            <a:cxnLst/>
            <a:rect l="l" t="t" r="r" b="b"/>
            <a:pathLst>
              <a:path w="4894678" h="5137544">
                <a:moveTo>
                  <a:pt x="4894678" y="0"/>
                </a:moveTo>
                <a:lnTo>
                  <a:pt x="0" y="0"/>
                </a:lnTo>
                <a:lnTo>
                  <a:pt x="0" y="5137543"/>
                </a:lnTo>
                <a:lnTo>
                  <a:pt x="4894678" y="5137543"/>
                </a:lnTo>
                <a:lnTo>
                  <a:pt x="48946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778697" y="6523523"/>
            <a:ext cx="5755593" cy="5755593"/>
          </a:xfrm>
          <a:custGeom>
            <a:avLst/>
            <a:gdLst/>
            <a:ahLst/>
            <a:cxnLst/>
            <a:rect l="l" t="t" r="r" b="b"/>
            <a:pathLst>
              <a:path w="5755593" h="5755593">
                <a:moveTo>
                  <a:pt x="0" y="0"/>
                </a:moveTo>
                <a:lnTo>
                  <a:pt x="5755592" y="0"/>
                </a:lnTo>
                <a:lnTo>
                  <a:pt x="5755592" y="5755592"/>
                </a:lnTo>
                <a:lnTo>
                  <a:pt x="0" y="5755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3978855" y="6285255"/>
            <a:ext cx="4354693" cy="4427137"/>
          </a:xfrm>
          <a:custGeom>
            <a:avLst/>
            <a:gdLst/>
            <a:ahLst/>
            <a:cxnLst/>
            <a:rect l="l" t="t" r="r" b="b"/>
            <a:pathLst>
              <a:path w="4354693" h="4427137">
                <a:moveTo>
                  <a:pt x="4354693" y="0"/>
                </a:moveTo>
                <a:lnTo>
                  <a:pt x="0" y="0"/>
                </a:lnTo>
                <a:lnTo>
                  <a:pt x="0" y="4427138"/>
                </a:lnTo>
                <a:lnTo>
                  <a:pt x="4354693" y="4427138"/>
                </a:lnTo>
                <a:lnTo>
                  <a:pt x="435469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flipV="1">
            <a:off x="13896036" y="-737758"/>
            <a:ext cx="4909994" cy="4901067"/>
          </a:xfrm>
          <a:custGeom>
            <a:avLst/>
            <a:gdLst/>
            <a:ahLst/>
            <a:cxnLst/>
            <a:rect l="l" t="t" r="r" b="b"/>
            <a:pathLst>
              <a:path w="4909994" h="4901067">
                <a:moveTo>
                  <a:pt x="0" y="4901067"/>
                </a:moveTo>
                <a:lnTo>
                  <a:pt x="4909994" y="4901067"/>
                </a:lnTo>
                <a:lnTo>
                  <a:pt x="4909994" y="0"/>
                </a:lnTo>
                <a:lnTo>
                  <a:pt x="0" y="0"/>
                </a:lnTo>
                <a:lnTo>
                  <a:pt x="0" y="490106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8340401">
            <a:off x="-909811" y="1366288"/>
            <a:ext cx="6168888" cy="1581478"/>
          </a:xfrm>
          <a:custGeom>
            <a:avLst/>
            <a:gdLst/>
            <a:ahLst/>
            <a:cxnLst/>
            <a:rect l="l" t="t" r="r" b="b"/>
            <a:pathLst>
              <a:path w="6168888" h="1581478">
                <a:moveTo>
                  <a:pt x="0" y="0"/>
                </a:moveTo>
                <a:lnTo>
                  <a:pt x="6168888" y="0"/>
                </a:lnTo>
                <a:lnTo>
                  <a:pt x="6168888" y="1581478"/>
                </a:lnTo>
                <a:lnTo>
                  <a:pt x="0" y="15814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8441302">
            <a:off x="11717160" y="982118"/>
            <a:ext cx="7870466" cy="987386"/>
          </a:xfrm>
          <a:custGeom>
            <a:avLst/>
            <a:gdLst/>
            <a:ahLst/>
            <a:cxnLst/>
            <a:rect l="l" t="t" r="r" b="b"/>
            <a:pathLst>
              <a:path w="7870466" h="987386">
                <a:moveTo>
                  <a:pt x="0" y="0"/>
                </a:moveTo>
                <a:lnTo>
                  <a:pt x="7870466" y="0"/>
                </a:lnTo>
                <a:lnTo>
                  <a:pt x="7870466" y="987385"/>
                </a:lnTo>
                <a:lnTo>
                  <a:pt x="0" y="9873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8997215">
            <a:off x="-497367" y="9061719"/>
            <a:ext cx="5976129" cy="1249554"/>
          </a:xfrm>
          <a:custGeom>
            <a:avLst/>
            <a:gdLst/>
            <a:ahLst/>
            <a:cxnLst/>
            <a:rect l="l" t="t" r="r" b="b"/>
            <a:pathLst>
              <a:path w="5976129" h="1249554">
                <a:moveTo>
                  <a:pt x="0" y="0"/>
                </a:moveTo>
                <a:lnTo>
                  <a:pt x="5976129" y="0"/>
                </a:lnTo>
                <a:lnTo>
                  <a:pt x="5976129" y="1249554"/>
                </a:lnTo>
                <a:lnTo>
                  <a:pt x="0" y="1249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221046" y="4732144"/>
            <a:ext cx="2030741" cy="1351366"/>
          </a:xfrm>
          <a:custGeom>
            <a:avLst/>
            <a:gdLst/>
            <a:ahLst/>
            <a:cxnLst/>
            <a:rect l="l" t="t" r="r" b="b"/>
            <a:pathLst>
              <a:path w="2030741" h="1351366">
                <a:moveTo>
                  <a:pt x="0" y="0"/>
                </a:moveTo>
                <a:lnTo>
                  <a:pt x="2030741" y="0"/>
                </a:lnTo>
                <a:lnTo>
                  <a:pt x="2030741" y="1351366"/>
                </a:lnTo>
                <a:lnTo>
                  <a:pt x="0" y="13513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a:off x="16351033" y="4177597"/>
            <a:ext cx="1736246" cy="1625757"/>
          </a:xfrm>
          <a:custGeom>
            <a:avLst/>
            <a:gdLst/>
            <a:ahLst/>
            <a:cxnLst/>
            <a:rect l="l" t="t" r="r" b="b"/>
            <a:pathLst>
              <a:path w="1736246" h="1625757">
                <a:moveTo>
                  <a:pt x="0" y="0"/>
                </a:moveTo>
                <a:lnTo>
                  <a:pt x="1736246" y="0"/>
                </a:lnTo>
                <a:lnTo>
                  <a:pt x="1736246" y="1625757"/>
                </a:lnTo>
                <a:lnTo>
                  <a:pt x="0" y="162575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Freeform 12"/>
          <p:cNvSpPr/>
          <p:nvPr/>
        </p:nvSpPr>
        <p:spPr>
          <a:xfrm rot="8526477">
            <a:off x="13449900" y="8546108"/>
            <a:ext cx="6168888" cy="1581478"/>
          </a:xfrm>
          <a:custGeom>
            <a:avLst/>
            <a:gdLst/>
            <a:ahLst/>
            <a:cxnLst/>
            <a:rect l="l" t="t" r="r" b="b"/>
            <a:pathLst>
              <a:path w="6168888" h="1581478">
                <a:moveTo>
                  <a:pt x="0" y="0"/>
                </a:moveTo>
                <a:lnTo>
                  <a:pt x="6168888" y="0"/>
                </a:lnTo>
                <a:lnTo>
                  <a:pt x="6168888" y="1581478"/>
                </a:lnTo>
                <a:lnTo>
                  <a:pt x="0" y="158147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3" name="Freeform 13"/>
          <p:cNvSpPr/>
          <p:nvPr/>
        </p:nvSpPr>
        <p:spPr>
          <a:xfrm>
            <a:off x="11887265" y="9115569"/>
            <a:ext cx="2008771" cy="2057400"/>
          </a:xfrm>
          <a:custGeom>
            <a:avLst/>
            <a:gdLst/>
            <a:ahLst/>
            <a:cxnLst/>
            <a:rect l="l" t="t" r="r" b="b"/>
            <a:pathLst>
              <a:path w="2008771" h="2057400">
                <a:moveTo>
                  <a:pt x="0" y="0"/>
                </a:moveTo>
                <a:lnTo>
                  <a:pt x="2008771" y="0"/>
                </a:lnTo>
                <a:lnTo>
                  <a:pt x="2008771" y="2057400"/>
                </a:lnTo>
                <a:lnTo>
                  <a:pt x="0" y="20574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4" name="Freeform 14"/>
          <p:cNvSpPr/>
          <p:nvPr/>
        </p:nvSpPr>
        <p:spPr>
          <a:xfrm>
            <a:off x="4385668" y="-1028700"/>
            <a:ext cx="2008771" cy="2057400"/>
          </a:xfrm>
          <a:custGeom>
            <a:avLst/>
            <a:gdLst/>
            <a:ahLst/>
            <a:cxnLst/>
            <a:rect l="l" t="t" r="r" b="b"/>
            <a:pathLst>
              <a:path w="2008771" h="2057400">
                <a:moveTo>
                  <a:pt x="0" y="0"/>
                </a:moveTo>
                <a:lnTo>
                  <a:pt x="2008770" y="0"/>
                </a:lnTo>
                <a:lnTo>
                  <a:pt x="2008770" y="2057400"/>
                </a:lnTo>
                <a:lnTo>
                  <a:pt x="0" y="20574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Freeform 15"/>
          <p:cNvSpPr/>
          <p:nvPr/>
        </p:nvSpPr>
        <p:spPr>
          <a:xfrm>
            <a:off x="2174633" y="1907811"/>
            <a:ext cx="5810328" cy="7143551"/>
          </a:xfrm>
          <a:custGeom>
            <a:avLst/>
            <a:gdLst/>
            <a:ahLst/>
            <a:cxnLst/>
            <a:rect l="l" t="t" r="r" b="b"/>
            <a:pathLst>
              <a:path w="5810328" h="7143551">
                <a:moveTo>
                  <a:pt x="0" y="0"/>
                </a:moveTo>
                <a:lnTo>
                  <a:pt x="5810328" y="0"/>
                </a:lnTo>
                <a:lnTo>
                  <a:pt x="5810328" y="7143551"/>
                </a:lnTo>
                <a:lnTo>
                  <a:pt x="0" y="7143551"/>
                </a:lnTo>
                <a:lnTo>
                  <a:pt x="0" y="0"/>
                </a:lnTo>
                <a:close/>
              </a:path>
            </a:pathLst>
          </a:custGeom>
          <a:blipFill>
            <a:blip r:embed="rId26"/>
            <a:stretch>
              <a:fillRect/>
            </a:stretch>
          </a:blipFill>
        </p:spPr>
        <p:txBody>
          <a:bodyPr/>
          <a:lstStyle/>
          <a:p>
            <a:endParaRPr lang="en-US"/>
          </a:p>
        </p:txBody>
      </p:sp>
      <p:sp>
        <p:nvSpPr>
          <p:cNvPr id="16" name="TextBox 16"/>
          <p:cNvSpPr txBox="1"/>
          <p:nvPr/>
        </p:nvSpPr>
        <p:spPr>
          <a:xfrm>
            <a:off x="7984961" y="2706487"/>
            <a:ext cx="9688010" cy="8740139"/>
          </a:xfrm>
          <a:prstGeom prst="rect">
            <a:avLst/>
          </a:prstGeom>
        </p:spPr>
        <p:txBody>
          <a:bodyPr lIns="0" tIns="0" rIns="0" bIns="0" rtlCol="0" anchor="t">
            <a:spAutoFit/>
          </a:bodyPr>
          <a:lstStyle/>
          <a:p>
            <a:pPr algn="ctr">
              <a:lnSpc>
                <a:spcPts val="10919"/>
              </a:lnSpc>
            </a:pPr>
            <a:r>
              <a:rPr lang="en-US" sz="7799" b="1">
                <a:solidFill>
                  <a:srgbClr val="FF751F"/>
                </a:solidFill>
                <a:latin typeface="Canva Sans Bold"/>
                <a:ea typeface="Canva Sans Bold"/>
                <a:cs typeface="Canva Sans Bold"/>
                <a:sym typeface="Canva Sans Bold"/>
              </a:rPr>
              <a:t>ΚΩΔΙΚΑΣ</a:t>
            </a:r>
          </a:p>
          <a:p>
            <a:pPr algn="ctr">
              <a:lnSpc>
                <a:spcPts val="10919"/>
              </a:lnSpc>
            </a:pPr>
            <a:r>
              <a:rPr lang="en-US" sz="7799" b="1">
                <a:solidFill>
                  <a:srgbClr val="FF751F"/>
                </a:solidFill>
                <a:latin typeface="Canva Sans Bold"/>
                <a:ea typeface="Canva Sans Bold"/>
                <a:cs typeface="Canva Sans Bold"/>
                <a:sym typeface="Canva Sans Bold"/>
              </a:rPr>
              <a:t>ΑΝΤΙΡΑΤΣΙΣΤΙΚΗΣ</a:t>
            </a:r>
          </a:p>
          <a:p>
            <a:pPr algn="ctr">
              <a:lnSpc>
                <a:spcPts val="10919"/>
              </a:lnSpc>
            </a:pPr>
            <a:r>
              <a:rPr lang="en-US" sz="7799" b="1">
                <a:solidFill>
                  <a:srgbClr val="FF751F"/>
                </a:solidFill>
                <a:latin typeface="Canva Sans Bold"/>
                <a:ea typeface="Canva Sans Bold"/>
                <a:cs typeface="Canva Sans Bold"/>
                <a:sym typeface="Canva Sans Bold"/>
              </a:rPr>
              <a:t>ΠΟΛΙΤΙΚΗΣ</a:t>
            </a:r>
          </a:p>
          <a:p>
            <a:pPr algn="ctr">
              <a:lnSpc>
                <a:spcPts val="10919"/>
              </a:lnSpc>
            </a:pPr>
            <a:endParaRPr lang="en-US" sz="7799" b="1">
              <a:solidFill>
                <a:srgbClr val="FF751F"/>
              </a:solidFill>
              <a:latin typeface="Canva Sans Bold"/>
              <a:ea typeface="Canva Sans Bold"/>
              <a:cs typeface="Canva Sans Bold"/>
              <a:sym typeface="Canva Sans Bold"/>
            </a:endParaRPr>
          </a:p>
          <a:p>
            <a:pPr algn="ctr">
              <a:lnSpc>
                <a:spcPts val="6300"/>
              </a:lnSpc>
            </a:pPr>
            <a:r>
              <a:rPr lang="en-US" sz="4500" b="1">
                <a:solidFill>
                  <a:srgbClr val="00BF63"/>
                </a:solidFill>
                <a:latin typeface="Canva Sans Bold"/>
                <a:ea typeface="Canva Sans Bold"/>
                <a:cs typeface="Canva Sans Bold"/>
                <a:sym typeface="Canva Sans Bold"/>
              </a:rPr>
              <a:t>12 Νοεμβρίου 2025</a:t>
            </a:r>
          </a:p>
          <a:p>
            <a:pPr algn="ctr">
              <a:lnSpc>
                <a:spcPts val="6300"/>
              </a:lnSpc>
            </a:pPr>
            <a:r>
              <a:rPr lang="en-US" sz="4500" b="1">
                <a:solidFill>
                  <a:srgbClr val="00BF63"/>
                </a:solidFill>
                <a:latin typeface="Canva Sans Bold"/>
                <a:ea typeface="Canva Sans Bold"/>
                <a:cs typeface="Canva Sans Bold"/>
                <a:sym typeface="Canva Sans Bold"/>
              </a:rPr>
              <a:t>2η συνάντηση ΥΤ</a:t>
            </a:r>
          </a:p>
          <a:p>
            <a:pPr algn="ctr">
              <a:lnSpc>
                <a:spcPts val="6300"/>
              </a:lnSpc>
            </a:pPr>
            <a:endParaRPr lang="en-US" sz="4500" b="1">
              <a:solidFill>
                <a:srgbClr val="00BF63"/>
              </a:solidFill>
              <a:latin typeface="Canva Sans Bold"/>
              <a:ea typeface="Canva Sans Bold"/>
              <a:cs typeface="Canva Sans Bold"/>
              <a:sym typeface="Canva Sans Bold"/>
            </a:endParaRPr>
          </a:p>
          <a:p>
            <a:pPr algn="ctr">
              <a:lnSpc>
                <a:spcPts val="6300"/>
              </a:lnSpc>
            </a:pPr>
            <a:endParaRPr lang="en-US" sz="4500" b="1">
              <a:solidFill>
                <a:srgbClr val="00BF63"/>
              </a:solidFill>
              <a:latin typeface="Canva Sans Bold"/>
              <a:ea typeface="Canva Sans Bold"/>
              <a:cs typeface="Canva Sans Bold"/>
              <a:sym typeface="Canva Sans Bold"/>
            </a:endParaRPr>
          </a:p>
        </p:txBody>
      </p:sp>
      <p:sp>
        <p:nvSpPr>
          <p:cNvPr id="17" name="TextBox 17"/>
          <p:cNvSpPr txBox="1"/>
          <p:nvPr/>
        </p:nvSpPr>
        <p:spPr>
          <a:xfrm>
            <a:off x="0" y="367666"/>
            <a:ext cx="18288000" cy="924876"/>
          </a:xfrm>
          <a:prstGeom prst="rect">
            <a:avLst/>
          </a:prstGeom>
        </p:spPr>
        <p:txBody>
          <a:bodyPr lIns="0" tIns="0" rIns="0" bIns="0" rtlCol="0" anchor="t">
            <a:spAutoFit/>
          </a:bodyPr>
          <a:lstStyle/>
          <a:p>
            <a:pPr algn="ctr">
              <a:lnSpc>
                <a:spcPts val="7560"/>
              </a:lnSpc>
            </a:pPr>
            <a:r>
              <a:rPr lang="en-US" sz="5400" b="1">
                <a:solidFill>
                  <a:srgbClr val="000000"/>
                </a:solidFill>
                <a:latin typeface="Canva Sans Bold"/>
                <a:ea typeface="Canva Sans Bold"/>
                <a:cs typeface="Canva Sans Bold"/>
                <a:sym typeface="Canva Sans Bold"/>
              </a:rPr>
              <a:t>ΠΕΡΙΦΕΡΕΙΑΚΟ ΓΥΜΝΑΣΙΟ ΚΑΙ ΛΥΚΕΙΟ ΛΕΥΚΑΡΩΝ</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sp>
        <p:nvSpPr>
          <p:cNvPr id="2" name="TextBox 2"/>
          <p:cNvSpPr txBox="1"/>
          <p:nvPr/>
        </p:nvSpPr>
        <p:spPr>
          <a:xfrm rot="-1041530">
            <a:off x="4708377" y="2026575"/>
            <a:ext cx="8653264" cy="3195319"/>
          </a:xfrm>
          <a:prstGeom prst="rect">
            <a:avLst/>
          </a:prstGeom>
        </p:spPr>
        <p:txBody>
          <a:bodyPr lIns="0" tIns="0" rIns="0" bIns="0" rtlCol="0" anchor="t">
            <a:spAutoFit/>
          </a:bodyPr>
          <a:lstStyle/>
          <a:p>
            <a:pPr algn="ctr">
              <a:lnSpc>
                <a:spcPts val="12880"/>
              </a:lnSpc>
            </a:pPr>
            <a:r>
              <a:rPr lang="en-US" sz="9200" b="1">
                <a:solidFill>
                  <a:srgbClr val="000000"/>
                </a:solidFill>
                <a:latin typeface="Canva Sans Bold"/>
                <a:ea typeface="Canva Sans Bold"/>
                <a:cs typeface="Canva Sans Bold"/>
                <a:sym typeface="Canva Sans Bold"/>
              </a:rPr>
              <a:t>ΡΑΤΣΙΣΤΙΚΗ</a:t>
            </a:r>
          </a:p>
          <a:p>
            <a:pPr algn="ctr">
              <a:lnSpc>
                <a:spcPts val="12880"/>
              </a:lnSpc>
            </a:pPr>
            <a:r>
              <a:rPr lang="en-US" sz="9200" b="1">
                <a:solidFill>
                  <a:srgbClr val="000000"/>
                </a:solidFill>
                <a:latin typeface="Canva Sans Bold"/>
                <a:ea typeface="Canva Sans Bold"/>
                <a:cs typeface="Canva Sans Bold"/>
                <a:sym typeface="Canva Sans Bold"/>
              </a:rPr>
              <a:t>ΣΥΜΠΕΡΙΦΟΡΑ</a:t>
            </a:r>
          </a:p>
        </p:txBody>
      </p:sp>
      <p:sp>
        <p:nvSpPr>
          <p:cNvPr id="3" name="Freeform 3"/>
          <p:cNvSpPr/>
          <p:nvPr/>
        </p:nvSpPr>
        <p:spPr>
          <a:xfrm rot="-404426">
            <a:off x="3351731" y="383152"/>
            <a:ext cx="3346694" cy="2677355"/>
          </a:xfrm>
          <a:custGeom>
            <a:avLst/>
            <a:gdLst/>
            <a:ahLst/>
            <a:cxnLst/>
            <a:rect l="l" t="t" r="r" b="b"/>
            <a:pathLst>
              <a:path w="3346694" h="2677355">
                <a:moveTo>
                  <a:pt x="0" y="0"/>
                </a:moveTo>
                <a:lnTo>
                  <a:pt x="3346694" y="0"/>
                </a:lnTo>
                <a:lnTo>
                  <a:pt x="3346694" y="2677356"/>
                </a:lnTo>
                <a:lnTo>
                  <a:pt x="0" y="267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6901" y="-55314"/>
            <a:ext cx="8829186" cy="6827156"/>
            <a:chOff x="0" y="0"/>
            <a:chExt cx="11772248" cy="9102874"/>
          </a:xfrm>
        </p:grpSpPr>
        <p:sp>
          <p:nvSpPr>
            <p:cNvPr id="5" name="Freeform 5"/>
            <p:cNvSpPr/>
            <p:nvPr/>
          </p:nvSpPr>
          <p:spPr>
            <a:xfrm>
              <a:off x="0" y="0"/>
              <a:ext cx="11772247" cy="9001274"/>
            </a:xfrm>
            <a:custGeom>
              <a:avLst/>
              <a:gdLst/>
              <a:ahLst/>
              <a:cxnLst/>
              <a:rect l="l" t="t" r="r" b="b"/>
              <a:pathLst>
                <a:path w="11772247" h="9001274">
                  <a:moveTo>
                    <a:pt x="0" y="0"/>
                  </a:moveTo>
                  <a:lnTo>
                    <a:pt x="11772247" y="0"/>
                  </a:lnTo>
                  <a:lnTo>
                    <a:pt x="11772247" y="9001274"/>
                  </a:lnTo>
                  <a:lnTo>
                    <a:pt x="0" y="9001274"/>
                  </a:lnTo>
                  <a:close/>
                </a:path>
              </a:pathLst>
            </a:custGeom>
            <a:solidFill>
              <a:srgbClr val="FF788F"/>
            </a:solidFill>
          </p:spPr>
          <p:txBody>
            <a:bodyPr/>
            <a:lstStyle/>
            <a:p>
              <a:endParaRPr lang="en-US"/>
            </a:p>
          </p:txBody>
        </p:sp>
        <p:sp>
          <p:nvSpPr>
            <p:cNvPr id="6" name="Freeform 6"/>
            <p:cNvSpPr/>
            <p:nvPr/>
          </p:nvSpPr>
          <p:spPr>
            <a:xfrm>
              <a:off x="0" y="0"/>
              <a:ext cx="11772247" cy="9102874"/>
            </a:xfrm>
            <a:custGeom>
              <a:avLst/>
              <a:gdLst/>
              <a:ahLst/>
              <a:cxnLst/>
              <a:rect l="l" t="t" r="r" b="b"/>
              <a:pathLst>
                <a:path w="11772247" h="9102874">
                  <a:moveTo>
                    <a:pt x="0" y="9001274"/>
                  </a:moveTo>
                  <a:lnTo>
                    <a:pt x="11772247" y="9001274"/>
                  </a:lnTo>
                  <a:lnTo>
                    <a:pt x="11645247" y="9102874"/>
                  </a:lnTo>
                  <a:cubicBezTo>
                    <a:pt x="11645247" y="9102874"/>
                    <a:pt x="10654647" y="9026674"/>
                    <a:pt x="10553047" y="9026674"/>
                  </a:cubicBezTo>
                  <a:lnTo>
                    <a:pt x="1219200" y="9026674"/>
                  </a:lnTo>
                  <a:cubicBezTo>
                    <a:pt x="1117600" y="9026674"/>
                    <a:pt x="127000" y="9102874"/>
                    <a:pt x="127000" y="9102874"/>
                  </a:cubicBezTo>
                  <a:lnTo>
                    <a:pt x="0" y="9001274"/>
                  </a:lnTo>
                  <a:lnTo>
                    <a:pt x="0" y="0"/>
                  </a:lnTo>
                  <a:lnTo>
                    <a:pt x="11772247" y="0"/>
                  </a:lnTo>
                  <a:lnTo>
                    <a:pt x="11772247" y="9001274"/>
                  </a:lnTo>
                  <a:lnTo>
                    <a:pt x="12700" y="9001274"/>
                  </a:lnTo>
                  <a:lnTo>
                    <a:pt x="12700" y="8988574"/>
                  </a:lnTo>
                  <a:lnTo>
                    <a:pt x="11759547" y="8988574"/>
                  </a:lnTo>
                  <a:lnTo>
                    <a:pt x="11759547" y="12700"/>
                  </a:lnTo>
                  <a:lnTo>
                    <a:pt x="12700" y="12700"/>
                  </a:lnTo>
                  <a:lnTo>
                    <a:pt x="12700" y="9001274"/>
                  </a:lnTo>
                </a:path>
              </a:pathLst>
            </a:custGeom>
            <a:solidFill>
              <a:srgbClr val="394C60">
                <a:alpha val="784"/>
              </a:srgbClr>
            </a:solidFill>
          </p:spPr>
          <p:txBody>
            <a:bodyPr/>
            <a:lstStyle/>
            <a:p>
              <a:endParaRPr lang="en-US"/>
            </a:p>
          </p:txBody>
        </p:sp>
        <p:sp>
          <p:nvSpPr>
            <p:cNvPr id="7" name="TextBox 7"/>
            <p:cNvSpPr txBox="1"/>
            <p:nvPr/>
          </p:nvSpPr>
          <p:spPr>
            <a:xfrm>
              <a:off x="0" y="-104775"/>
              <a:ext cx="11772248" cy="8648849"/>
            </a:xfrm>
            <a:prstGeom prst="rect">
              <a:avLst/>
            </a:prstGeom>
          </p:spPr>
          <p:txBody>
            <a:bodyPr lIns="203200" tIns="203200" rIns="203200" bIns="203200" rtlCol="0" anchor="t"/>
            <a:lstStyle/>
            <a:p>
              <a:pPr algn="ctr">
                <a:lnSpc>
                  <a:spcPts val="7000"/>
                </a:lnSpc>
              </a:pPr>
              <a:r>
                <a:rPr lang="en-US" sz="5000" b="1">
                  <a:solidFill>
                    <a:srgbClr val="FFFFFF"/>
                  </a:solidFill>
                  <a:latin typeface="Canva Sans Bold"/>
                  <a:ea typeface="Canva Sans Bold"/>
                  <a:cs typeface="Canva Sans Bold"/>
                  <a:sym typeface="Canva Sans Bold"/>
                </a:rPr>
                <a:t>Λεκτική προφορική, γραπτή ή ηλεκτρονική βία </a:t>
              </a:r>
              <a:r>
                <a:rPr lang="en-US" sz="5000" b="1">
                  <a:solidFill>
                    <a:srgbClr val="000000"/>
                  </a:solidFill>
                  <a:latin typeface="Canva Sans Bold"/>
                  <a:ea typeface="Canva Sans Bold"/>
                  <a:cs typeface="Canva Sans Bold"/>
                  <a:sym typeface="Canva Sans Bold"/>
                </a:rPr>
                <a:t>όπως ανέκδοτα, πειράγματα, προσβλητικά σχόλια, γελοιοποίηση ή ρατσιστικά σχόλια</a:t>
              </a:r>
            </a:p>
          </p:txBody>
        </p:sp>
      </p:grpSp>
      <p:grpSp>
        <p:nvGrpSpPr>
          <p:cNvPr id="8" name="Group 8"/>
          <p:cNvGrpSpPr/>
          <p:nvPr/>
        </p:nvGrpSpPr>
        <p:grpSpPr>
          <a:xfrm>
            <a:off x="8829186" y="0"/>
            <a:ext cx="9458814" cy="7412111"/>
            <a:chOff x="0" y="0"/>
            <a:chExt cx="12611752" cy="9882814"/>
          </a:xfrm>
        </p:grpSpPr>
        <p:sp>
          <p:nvSpPr>
            <p:cNvPr id="9" name="Freeform 9"/>
            <p:cNvSpPr/>
            <p:nvPr/>
          </p:nvSpPr>
          <p:spPr>
            <a:xfrm>
              <a:off x="0" y="0"/>
              <a:ext cx="12611753" cy="9781215"/>
            </a:xfrm>
            <a:custGeom>
              <a:avLst/>
              <a:gdLst/>
              <a:ahLst/>
              <a:cxnLst/>
              <a:rect l="l" t="t" r="r" b="b"/>
              <a:pathLst>
                <a:path w="12611753" h="9781215">
                  <a:moveTo>
                    <a:pt x="0" y="0"/>
                  </a:moveTo>
                  <a:lnTo>
                    <a:pt x="12611753" y="0"/>
                  </a:lnTo>
                  <a:lnTo>
                    <a:pt x="12611753" y="9781215"/>
                  </a:lnTo>
                  <a:lnTo>
                    <a:pt x="0" y="9781215"/>
                  </a:lnTo>
                  <a:close/>
                </a:path>
              </a:pathLst>
            </a:custGeom>
            <a:solidFill>
              <a:srgbClr val="FFBB5C"/>
            </a:solidFill>
          </p:spPr>
          <p:txBody>
            <a:bodyPr/>
            <a:lstStyle/>
            <a:p>
              <a:endParaRPr lang="en-US"/>
            </a:p>
          </p:txBody>
        </p:sp>
        <p:sp>
          <p:nvSpPr>
            <p:cNvPr id="10" name="Freeform 10"/>
            <p:cNvSpPr/>
            <p:nvPr/>
          </p:nvSpPr>
          <p:spPr>
            <a:xfrm>
              <a:off x="0" y="0"/>
              <a:ext cx="12611753" cy="9882815"/>
            </a:xfrm>
            <a:custGeom>
              <a:avLst/>
              <a:gdLst/>
              <a:ahLst/>
              <a:cxnLst/>
              <a:rect l="l" t="t" r="r" b="b"/>
              <a:pathLst>
                <a:path w="12611753" h="9882815">
                  <a:moveTo>
                    <a:pt x="0" y="9781215"/>
                  </a:moveTo>
                  <a:lnTo>
                    <a:pt x="12611753" y="9781215"/>
                  </a:lnTo>
                  <a:lnTo>
                    <a:pt x="12484753" y="9882815"/>
                  </a:lnTo>
                  <a:cubicBezTo>
                    <a:pt x="12484753" y="9882815"/>
                    <a:pt x="11494153" y="9806615"/>
                    <a:pt x="11392553" y="9806615"/>
                  </a:cubicBezTo>
                  <a:lnTo>
                    <a:pt x="1219200" y="9806615"/>
                  </a:lnTo>
                  <a:cubicBezTo>
                    <a:pt x="1117600" y="9806615"/>
                    <a:pt x="127000" y="9882815"/>
                    <a:pt x="127000" y="9882815"/>
                  </a:cubicBezTo>
                  <a:lnTo>
                    <a:pt x="0" y="9781215"/>
                  </a:lnTo>
                  <a:lnTo>
                    <a:pt x="0" y="0"/>
                  </a:lnTo>
                  <a:lnTo>
                    <a:pt x="12611753" y="0"/>
                  </a:lnTo>
                  <a:lnTo>
                    <a:pt x="12611753" y="9781215"/>
                  </a:lnTo>
                  <a:lnTo>
                    <a:pt x="12700" y="9781215"/>
                  </a:lnTo>
                  <a:lnTo>
                    <a:pt x="12700" y="9768515"/>
                  </a:lnTo>
                  <a:lnTo>
                    <a:pt x="12599053" y="9768515"/>
                  </a:lnTo>
                  <a:lnTo>
                    <a:pt x="12599053" y="12700"/>
                  </a:lnTo>
                  <a:lnTo>
                    <a:pt x="12700" y="12700"/>
                  </a:lnTo>
                  <a:lnTo>
                    <a:pt x="12700" y="9781215"/>
                  </a:lnTo>
                </a:path>
              </a:pathLst>
            </a:custGeom>
            <a:solidFill>
              <a:srgbClr val="394C60">
                <a:alpha val="784"/>
              </a:srgbClr>
            </a:solidFill>
          </p:spPr>
          <p:txBody>
            <a:bodyPr/>
            <a:lstStyle/>
            <a:p>
              <a:endParaRPr lang="en-US"/>
            </a:p>
          </p:txBody>
        </p:sp>
        <p:sp>
          <p:nvSpPr>
            <p:cNvPr id="11" name="TextBox 11"/>
            <p:cNvSpPr txBox="1"/>
            <p:nvPr/>
          </p:nvSpPr>
          <p:spPr>
            <a:xfrm>
              <a:off x="0" y="-104775"/>
              <a:ext cx="12611752" cy="9428789"/>
            </a:xfrm>
            <a:prstGeom prst="rect">
              <a:avLst/>
            </a:prstGeom>
          </p:spPr>
          <p:txBody>
            <a:bodyPr lIns="203200" tIns="203200" rIns="203200" bIns="203200" rtlCol="0" anchor="t"/>
            <a:lstStyle/>
            <a:p>
              <a:pPr algn="ctr">
                <a:lnSpc>
                  <a:spcPts val="7000"/>
                </a:lnSpc>
              </a:pPr>
              <a:r>
                <a:rPr lang="en-US" sz="5000" b="1">
                  <a:solidFill>
                    <a:srgbClr val="FFF9EF"/>
                  </a:solidFill>
                  <a:latin typeface="Canva Sans Bold"/>
                  <a:ea typeface="Canva Sans Bold"/>
                  <a:cs typeface="Canva Sans Bold"/>
                  <a:sym typeface="Canva Sans Bold"/>
                </a:rPr>
                <a:t>Κοινωνική βία</a:t>
              </a:r>
              <a:r>
                <a:rPr lang="en-US" sz="5000" b="1">
                  <a:solidFill>
                    <a:srgbClr val="000000"/>
                  </a:solidFill>
                  <a:latin typeface="Canva Sans Bold"/>
                  <a:ea typeface="Canva Sans Bold"/>
                  <a:cs typeface="Canva Sans Bold"/>
                  <a:sym typeface="Canva Sans Bold"/>
                </a:rPr>
                <a:t> όπως σκόπιμος αποκλεισμός από μια ομάδα ατόμων, κουτσομπολιό, αποκλεισμός από συμμετοχή σε κοινωνικές ομάδες, άρνηση για συνεργασία</a:t>
              </a:r>
            </a:p>
          </p:txBody>
        </p:sp>
      </p:grpSp>
      <p:grpSp>
        <p:nvGrpSpPr>
          <p:cNvPr id="12" name="Group 12"/>
          <p:cNvGrpSpPr/>
          <p:nvPr/>
        </p:nvGrpSpPr>
        <p:grpSpPr>
          <a:xfrm>
            <a:off x="0" y="6495317"/>
            <a:ext cx="18288000" cy="28096883"/>
            <a:chOff x="0" y="0"/>
            <a:chExt cx="23780425" cy="36535205"/>
          </a:xfrm>
        </p:grpSpPr>
        <p:sp>
          <p:nvSpPr>
            <p:cNvPr id="13" name="Freeform 13"/>
            <p:cNvSpPr/>
            <p:nvPr/>
          </p:nvSpPr>
          <p:spPr>
            <a:xfrm>
              <a:off x="0" y="0"/>
              <a:ext cx="23780424" cy="36433606"/>
            </a:xfrm>
            <a:custGeom>
              <a:avLst/>
              <a:gdLst/>
              <a:ahLst/>
              <a:cxnLst/>
              <a:rect l="l" t="t" r="r" b="b"/>
              <a:pathLst>
                <a:path w="23780424" h="36433606">
                  <a:moveTo>
                    <a:pt x="0" y="0"/>
                  </a:moveTo>
                  <a:lnTo>
                    <a:pt x="23780424" y="0"/>
                  </a:lnTo>
                  <a:lnTo>
                    <a:pt x="23780424" y="36433606"/>
                  </a:lnTo>
                  <a:lnTo>
                    <a:pt x="0" y="36433606"/>
                  </a:lnTo>
                  <a:close/>
                </a:path>
              </a:pathLst>
            </a:custGeom>
            <a:solidFill>
              <a:srgbClr val="5DD586"/>
            </a:solidFill>
          </p:spPr>
          <p:txBody>
            <a:bodyPr/>
            <a:lstStyle/>
            <a:p>
              <a:endParaRPr lang="en-US"/>
            </a:p>
          </p:txBody>
        </p:sp>
        <p:sp>
          <p:nvSpPr>
            <p:cNvPr id="14" name="Freeform 14"/>
            <p:cNvSpPr/>
            <p:nvPr/>
          </p:nvSpPr>
          <p:spPr>
            <a:xfrm>
              <a:off x="0" y="0"/>
              <a:ext cx="23780424" cy="36535206"/>
            </a:xfrm>
            <a:custGeom>
              <a:avLst/>
              <a:gdLst/>
              <a:ahLst/>
              <a:cxnLst/>
              <a:rect l="l" t="t" r="r" b="b"/>
              <a:pathLst>
                <a:path w="23780424" h="36535206">
                  <a:moveTo>
                    <a:pt x="0" y="36433606"/>
                  </a:moveTo>
                  <a:lnTo>
                    <a:pt x="23780424" y="36433606"/>
                  </a:lnTo>
                  <a:lnTo>
                    <a:pt x="23653424" y="36535206"/>
                  </a:lnTo>
                  <a:cubicBezTo>
                    <a:pt x="23653424" y="36535206"/>
                    <a:pt x="22662824" y="36459006"/>
                    <a:pt x="22561224" y="36459006"/>
                  </a:cubicBezTo>
                  <a:lnTo>
                    <a:pt x="1219200" y="36459006"/>
                  </a:lnTo>
                  <a:cubicBezTo>
                    <a:pt x="1117600" y="36459006"/>
                    <a:pt x="127000" y="36535206"/>
                    <a:pt x="127000" y="36535206"/>
                  </a:cubicBezTo>
                  <a:lnTo>
                    <a:pt x="0" y="36433606"/>
                  </a:lnTo>
                  <a:lnTo>
                    <a:pt x="0" y="0"/>
                  </a:lnTo>
                  <a:lnTo>
                    <a:pt x="23780424" y="0"/>
                  </a:lnTo>
                  <a:lnTo>
                    <a:pt x="23780424" y="36433606"/>
                  </a:lnTo>
                  <a:lnTo>
                    <a:pt x="12700" y="36433606"/>
                  </a:lnTo>
                  <a:lnTo>
                    <a:pt x="12700" y="36420906"/>
                  </a:lnTo>
                  <a:lnTo>
                    <a:pt x="23767724" y="36420906"/>
                  </a:lnTo>
                  <a:lnTo>
                    <a:pt x="23767724" y="12700"/>
                  </a:lnTo>
                  <a:lnTo>
                    <a:pt x="12700" y="12700"/>
                  </a:lnTo>
                  <a:lnTo>
                    <a:pt x="12700" y="36433606"/>
                  </a:lnTo>
                </a:path>
              </a:pathLst>
            </a:custGeom>
            <a:solidFill>
              <a:srgbClr val="394C60">
                <a:alpha val="784"/>
              </a:srgbClr>
            </a:solidFill>
          </p:spPr>
          <p:txBody>
            <a:bodyPr/>
            <a:lstStyle/>
            <a:p>
              <a:endParaRPr lang="en-US"/>
            </a:p>
          </p:txBody>
        </p:sp>
        <p:sp>
          <p:nvSpPr>
            <p:cNvPr id="15" name="TextBox 15"/>
            <p:cNvSpPr txBox="1"/>
            <p:nvPr/>
          </p:nvSpPr>
          <p:spPr>
            <a:xfrm>
              <a:off x="0" y="-95250"/>
              <a:ext cx="23780425" cy="36071655"/>
            </a:xfrm>
            <a:prstGeom prst="rect">
              <a:avLst/>
            </a:prstGeom>
          </p:spPr>
          <p:txBody>
            <a:bodyPr lIns="208357" tIns="208357" rIns="208357" bIns="208357" rtlCol="0" anchor="t"/>
            <a:lstStyle/>
            <a:p>
              <a:pPr algn="ctr">
                <a:lnSpc>
                  <a:spcPts val="7177"/>
                </a:lnSpc>
              </a:pPr>
              <a:r>
                <a:rPr lang="en-US" sz="5126" b="1">
                  <a:solidFill>
                    <a:srgbClr val="FFF9EF"/>
                  </a:solidFill>
                  <a:latin typeface="Canva Sans Bold"/>
                  <a:ea typeface="Canva Sans Bold"/>
                  <a:cs typeface="Canva Sans Bold"/>
                  <a:sym typeface="Canva Sans Bold"/>
                </a:rPr>
                <a:t>Σωματική βία</a:t>
              </a:r>
              <a:r>
                <a:rPr lang="en-US" sz="5126" b="1">
                  <a:solidFill>
                    <a:srgbClr val="000000"/>
                  </a:solidFill>
                  <a:latin typeface="Canva Sans Bold"/>
                  <a:ea typeface="Canva Sans Bold"/>
                  <a:cs typeface="Canva Sans Bold"/>
                  <a:sym typeface="Canva Sans Bold"/>
                </a:rPr>
                <a:t> όπως απειλητικές χειρονομίες, χτυπήματα, απειλές, καταστροφή προσωπικών αντικειμένων, σωματική επίθεση ή παρενόχληση</a:t>
              </a:r>
            </a:p>
          </p:txBody>
        </p:sp>
      </p:grpSp>
      <p:grpSp>
        <p:nvGrpSpPr>
          <p:cNvPr id="16" name="Group 16"/>
          <p:cNvGrpSpPr/>
          <p:nvPr/>
        </p:nvGrpSpPr>
        <p:grpSpPr>
          <a:xfrm rot="-1542266">
            <a:off x="5153859" y="2631047"/>
            <a:ext cx="8829186" cy="4019029"/>
            <a:chOff x="0" y="0"/>
            <a:chExt cx="11772248" cy="5358705"/>
          </a:xfrm>
        </p:grpSpPr>
        <p:sp>
          <p:nvSpPr>
            <p:cNvPr id="17" name="Freeform 17"/>
            <p:cNvSpPr/>
            <p:nvPr/>
          </p:nvSpPr>
          <p:spPr>
            <a:xfrm>
              <a:off x="0" y="0"/>
              <a:ext cx="11772247" cy="5257105"/>
            </a:xfrm>
            <a:custGeom>
              <a:avLst/>
              <a:gdLst/>
              <a:ahLst/>
              <a:cxnLst/>
              <a:rect l="l" t="t" r="r" b="b"/>
              <a:pathLst>
                <a:path w="11772247" h="5257105">
                  <a:moveTo>
                    <a:pt x="0" y="0"/>
                  </a:moveTo>
                  <a:lnTo>
                    <a:pt x="11772247" y="0"/>
                  </a:lnTo>
                  <a:lnTo>
                    <a:pt x="11772247" y="5257105"/>
                  </a:lnTo>
                  <a:lnTo>
                    <a:pt x="0" y="5257105"/>
                  </a:lnTo>
                  <a:close/>
                </a:path>
              </a:pathLst>
            </a:custGeom>
            <a:solidFill>
              <a:srgbClr val="FFFFFF"/>
            </a:solidFill>
          </p:spPr>
          <p:txBody>
            <a:bodyPr/>
            <a:lstStyle/>
            <a:p>
              <a:endParaRPr lang="en-US"/>
            </a:p>
          </p:txBody>
        </p:sp>
        <p:sp>
          <p:nvSpPr>
            <p:cNvPr id="18" name="Freeform 18"/>
            <p:cNvSpPr/>
            <p:nvPr/>
          </p:nvSpPr>
          <p:spPr>
            <a:xfrm>
              <a:off x="0" y="0"/>
              <a:ext cx="11772247" cy="5358705"/>
            </a:xfrm>
            <a:custGeom>
              <a:avLst/>
              <a:gdLst/>
              <a:ahLst/>
              <a:cxnLst/>
              <a:rect l="l" t="t" r="r" b="b"/>
              <a:pathLst>
                <a:path w="11772247" h="5358705">
                  <a:moveTo>
                    <a:pt x="0" y="5257105"/>
                  </a:moveTo>
                  <a:lnTo>
                    <a:pt x="11772247" y="5257105"/>
                  </a:lnTo>
                  <a:lnTo>
                    <a:pt x="11645247" y="5358705"/>
                  </a:lnTo>
                  <a:cubicBezTo>
                    <a:pt x="11645247" y="5358705"/>
                    <a:pt x="10654647" y="5282505"/>
                    <a:pt x="10553047" y="5282505"/>
                  </a:cubicBezTo>
                  <a:lnTo>
                    <a:pt x="1219200" y="5282505"/>
                  </a:lnTo>
                  <a:cubicBezTo>
                    <a:pt x="1117600" y="5282505"/>
                    <a:pt x="127000" y="5358705"/>
                    <a:pt x="127000" y="5358705"/>
                  </a:cubicBezTo>
                  <a:lnTo>
                    <a:pt x="0" y="5257105"/>
                  </a:lnTo>
                  <a:lnTo>
                    <a:pt x="0" y="0"/>
                  </a:lnTo>
                  <a:lnTo>
                    <a:pt x="11772247" y="0"/>
                  </a:lnTo>
                  <a:lnTo>
                    <a:pt x="11772247" y="5257105"/>
                  </a:lnTo>
                  <a:lnTo>
                    <a:pt x="12700" y="5257105"/>
                  </a:lnTo>
                  <a:lnTo>
                    <a:pt x="12700" y="5244405"/>
                  </a:lnTo>
                  <a:lnTo>
                    <a:pt x="11759547" y="5244405"/>
                  </a:lnTo>
                  <a:lnTo>
                    <a:pt x="11759547" y="12700"/>
                  </a:lnTo>
                  <a:lnTo>
                    <a:pt x="12700" y="12700"/>
                  </a:lnTo>
                  <a:lnTo>
                    <a:pt x="12700" y="5257105"/>
                  </a:lnTo>
                </a:path>
              </a:pathLst>
            </a:custGeom>
            <a:solidFill>
              <a:srgbClr val="394C60">
                <a:alpha val="784"/>
              </a:srgbClr>
            </a:solidFill>
          </p:spPr>
          <p:txBody>
            <a:bodyPr/>
            <a:lstStyle/>
            <a:p>
              <a:endParaRPr lang="en-US"/>
            </a:p>
          </p:txBody>
        </p:sp>
        <p:sp>
          <p:nvSpPr>
            <p:cNvPr id="19" name="TextBox 19"/>
            <p:cNvSpPr txBox="1"/>
            <p:nvPr/>
          </p:nvSpPr>
          <p:spPr>
            <a:xfrm>
              <a:off x="0" y="-104775"/>
              <a:ext cx="11772248" cy="4904680"/>
            </a:xfrm>
            <a:prstGeom prst="rect">
              <a:avLst/>
            </a:prstGeom>
          </p:spPr>
          <p:txBody>
            <a:bodyPr lIns="203200" tIns="203200" rIns="203200" bIns="203200" rtlCol="0" anchor="t"/>
            <a:lstStyle/>
            <a:p>
              <a:pPr algn="ctr">
                <a:lnSpc>
                  <a:spcPts val="8399"/>
                </a:lnSpc>
              </a:pPr>
              <a:r>
                <a:rPr lang="en-US" sz="5999" b="1">
                  <a:solidFill>
                    <a:srgbClr val="5170FF"/>
                  </a:solidFill>
                  <a:latin typeface="Canva Sans Bold"/>
                  <a:ea typeface="Canva Sans Bold"/>
                  <a:cs typeface="Canva Sans Bold"/>
                  <a:sym typeface="Canva Sans Bold"/>
                </a:rPr>
                <a:t>ΑΚΟΜΑ ΚΑΙ ΟΤΑΝ ΟΙ ΔΕΚΤΕΣ ΔΕΝ ΕΙΝΑΙ ΜΑΡΤΥΡΕΣ ΤΗΣ ΒΙΑΣ</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286797" y="91275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612216" y="2369350"/>
            <a:ext cx="15063568" cy="6650358"/>
          </a:xfrm>
          <a:prstGeom prst="rect">
            <a:avLst/>
          </a:prstGeom>
        </p:spPr>
        <p:txBody>
          <a:bodyPr lIns="0" tIns="0" rIns="0" bIns="0" rtlCol="0" anchor="t">
            <a:spAutoFit/>
          </a:bodyPr>
          <a:lstStyle/>
          <a:p>
            <a:pPr algn="ctr">
              <a:lnSpc>
                <a:spcPts val="8819"/>
              </a:lnSpc>
              <a:spcBef>
                <a:spcPct val="0"/>
              </a:spcBef>
            </a:pPr>
            <a:r>
              <a:rPr lang="en-US" sz="6299" b="1">
                <a:solidFill>
                  <a:srgbClr val="3C7F72"/>
                </a:solidFill>
                <a:latin typeface="Canva Sans Bold"/>
                <a:ea typeface="Canva Sans Bold"/>
                <a:cs typeface="Canva Sans Bold"/>
                <a:sym typeface="Canva Sans Bold"/>
              </a:rPr>
              <a:t>να σεβόμαστε</a:t>
            </a:r>
            <a:r>
              <a:rPr lang="en-US" sz="6299" b="1">
                <a:solidFill>
                  <a:srgbClr val="000000"/>
                </a:solidFill>
                <a:latin typeface="Canva Sans Bold"/>
                <a:ea typeface="Canva Sans Bold"/>
                <a:cs typeface="Canva Sans Bold"/>
                <a:sym typeface="Canva Sans Bold"/>
              </a:rPr>
              <a:t> την προσωπικότητα, την ελευθερία και την αξιοπρέπεια των άλλων (εκπαιδευτικών, συμμαθητών, γονιών και όλων των άλλων προσώπων εντός και εκτός του σχολείου)</a:t>
            </a:r>
          </a:p>
        </p:txBody>
      </p:sp>
      <p:sp>
        <p:nvSpPr>
          <p:cNvPr id="9" name="TextBox 9"/>
          <p:cNvSpPr txBox="1"/>
          <p:nvPr/>
        </p:nvSpPr>
        <p:spPr>
          <a:xfrm>
            <a:off x="3236003" y="876300"/>
            <a:ext cx="12133213" cy="1340168"/>
          </a:xfrm>
          <a:prstGeom prst="rect">
            <a:avLst/>
          </a:prstGeom>
        </p:spPr>
        <p:txBody>
          <a:bodyPr lIns="0" tIns="0" rIns="0" bIns="0" rtlCol="0" anchor="t">
            <a:spAutoFit/>
          </a:bodyPr>
          <a:lstStyle/>
          <a:p>
            <a:pPr algn="ctr">
              <a:lnSpc>
                <a:spcPts val="10919"/>
              </a:lnSpc>
            </a:pPr>
            <a:r>
              <a:rPr lang="en-US" sz="7799" b="1">
                <a:solidFill>
                  <a:srgbClr val="6C9C5B"/>
                </a:solidFill>
                <a:latin typeface="Canva Sans Bold"/>
                <a:ea typeface="Canva Sans Bold"/>
                <a:cs typeface="Canva Sans Bold"/>
                <a:sym typeface="Canva Sans Bold"/>
              </a:rPr>
              <a:t>Γι’ αυτό δεσμευόμαστε...</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286797" y="91275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286797" y="2733348"/>
            <a:ext cx="16230600" cy="5224807"/>
          </a:xfrm>
          <a:prstGeom prst="rect">
            <a:avLst/>
          </a:prstGeom>
        </p:spPr>
        <p:txBody>
          <a:bodyPr lIns="0" tIns="0" rIns="0" bIns="0" rtlCol="0" anchor="t">
            <a:spAutoFit/>
          </a:bodyPr>
          <a:lstStyle/>
          <a:p>
            <a:pPr algn="ctr">
              <a:lnSpc>
                <a:spcPts val="10430"/>
              </a:lnSpc>
              <a:spcBef>
                <a:spcPct val="0"/>
              </a:spcBef>
            </a:pPr>
            <a:r>
              <a:rPr lang="en-US" sz="7450">
                <a:solidFill>
                  <a:srgbClr val="000000"/>
                </a:solidFill>
                <a:latin typeface="Canva Sans"/>
                <a:ea typeface="Canva Sans"/>
                <a:cs typeface="Canva Sans"/>
                <a:sym typeface="Canva Sans"/>
              </a:rPr>
              <a:t>να ενημερωνόμαστε για τα </a:t>
            </a:r>
            <a:r>
              <a:rPr lang="en-US" sz="7450" b="1">
                <a:solidFill>
                  <a:srgbClr val="446395"/>
                </a:solidFill>
                <a:latin typeface="Canva Sans Bold"/>
                <a:ea typeface="Canva Sans Bold"/>
                <a:cs typeface="Canva Sans Bold"/>
                <a:sym typeface="Canva Sans Bold"/>
              </a:rPr>
              <a:t>δικαιώματα </a:t>
            </a:r>
            <a:r>
              <a:rPr lang="en-US" sz="7450">
                <a:solidFill>
                  <a:srgbClr val="000000"/>
                </a:solidFill>
                <a:latin typeface="Canva Sans"/>
                <a:ea typeface="Canva Sans"/>
                <a:cs typeface="Canva Sans"/>
                <a:sym typeface="Canva Sans"/>
              </a:rPr>
              <a:t>και τις </a:t>
            </a:r>
            <a:r>
              <a:rPr lang="en-US" sz="7450" b="1">
                <a:solidFill>
                  <a:srgbClr val="446395"/>
                </a:solidFill>
                <a:latin typeface="Canva Sans Bold"/>
                <a:ea typeface="Canva Sans Bold"/>
                <a:cs typeface="Canva Sans Bold"/>
                <a:sym typeface="Canva Sans Bold"/>
              </a:rPr>
              <a:t>υποχρεώσεις </a:t>
            </a:r>
            <a:r>
              <a:rPr lang="en-US" sz="7450">
                <a:solidFill>
                  <a:srgbClr val="000000"/>
                </a:solidFill>
                <a:latin typeface="Canva Sans"/>
                <a:ea typeface="Canva Sans"/>
                <a:cs typeface="Canva Sans"/>
                <a:sym typeface="Canva Sans"/>
              </a:rPr>
              <a:t>μας σε σχέση με τον ρατσισμό και τις διακρίσεις</a:t>
            </a:r>
          </a:p>
        </p:txBody>
      </p:sp>
      <p:sp>
        <p:nvSpPr>
          <p:cNvPr id="9" name="TextBox 9"/>
          <p:cNvSpPr txBox="1"/>
          <p:nvPr/>
        </p:nvSpPr>
        <p:spPr>
          <a:xfrm>
            <a:off x="3236003" y="876300"/>
            <a:ext cx="12133213" cy="1340168"/>
          </a:xfrm>
          <a:prstGeom prst="rect">
            <a:avLst/>
          </a:prstGeom>
        </p:spPr>
        <p:txBody>
          <a:bodyPr lIns="0" tIns="0" rIns="0" bIns="0" rtlCol="0" anchor="t">
            <a:spAutoFit/>
          </a:bodyPr>
          <a:lstStyle/>
          <a:p>
            <a:pPr algn="ctr">
              <a:lnSpc>
                <a:spcPts val="10919"/>
              </a:lnSpc>
            </a:pPr>
            <a:r>
              <a:rPr lang="en-US" sz="7799" b="1">
                <a:solidFill>
                  <a:srgbClr val="6C9C5B"/>
                </a:solidFill>
                <a:latin typeface="Canva Sans Bold"/>
                <a:ea typeface="Canva Sans Bold"/>
                <a:cs typeface="Canva Sans Bold"/>
                <a:sym typeface="Canva Sans Bold"/>
              </a:rPr>
              <a:t>Γι’ αυτό δεσμευόμαστε...</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286797" y="91275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3083135" y="2847107"/>
            <a:ext cx="12637924" cy="5671189"/>
          </a:xfrm>
          <a:prstGeom prst="rect">
            <a:avLst/>
          </a:prstGeom>
        </p:spPr>
        <p:txBody>
          <a:bodyPr lIns="0" tIns="0" rIns="0" bIns="0" rtlCol="0" anchor="t">
            <a:spAutoFit/>
          </a:bodyPr>
          <a:lstStyle/>
          <a:p>
            <a:pPr algn="ctr">
              <a:lnSpc>
                <a:spcPts val="11339"/>
              </a:lnSpc>
              <a:spcBef>
                <a:spcPct val="0"/>
              </a:spcBef>
            </a:pPr>
            <a:r>
              <a:rPr lang="en-US" sz="8099" b="1">
                <a:solidFill>
                  <a:srgbClr val="000000"/>
                </a:solidFill>
                <a:latin typeface="Canva Sans Bold"/>
                <a:ea typeface="Canva Sans Bold"/>
                <a:cs typeface="Canva Sans Bold"/>
                <a:sym typeface="Canva Sans Bold"/>
              </a:rPr>
              <a:t>να αρνιόμαστε να </a:t>
            </a:r>
            <a:r>
              <a:rPr lang="en-US" sz="8099" b="1">
                <a:solidFill>
                  <a:srgbClr val="BC3FDE"/>
                </a:solidFill>
                <a:latin typeface="Canva Sans Bold"/>
                <a:ea typeface="Canva Sans Bold"/>
                <a:cs typeface="Canva Sans Bold"/>
                <a:sym typeface="Canva Sans Bold"/>
              </a:rPr>
              <a:t>εμπλακούμε </a:t>
            </a:r>
            <a:r>
              <a:rPr lang="en-US" sz="8099" b="1">
                <a:solidFill>
                  <a:srgbClr val="000000"/>
                </a:solidFill>
                <a:latin typeface="Canva Sans Bold"/>
                <a:ea typeface="Canva Sans Bold"/>
                <a:cs typeface="Canva Sans Bold"/>
                <a:sym typeface="Canva Sans Bold"/>
              </a:rPr>
              <a:t>σε ρατσιστικές συμπεριφορές</a:t>
            </a:r>
          </a:p>
        </p:txBody>
      </p:sp>
      <p:sp>
        <p:nvSpPr>
          <p:cNvPr id="9" name="TextBox 9"/>
          <p:cNvSpPr txBox="1"/>
          <p:nvPr/>
        </p:nvSpPr>
        <p:spPr>
          <a:xfrm>
            <a:off x="3236003" y="876300"/>
            <a:ext cx="12133213" cy="1340168"/>
          </a:xfrm>
          <a:prstGeom prst="rect">
            <a:avLst/>
          </a:prstGeom>
        </p:spPr>
        <p:txBody>
          <a:bodyPr lIns="0" tIns="0" rIns="0" bIns="0" rtlCol="0" anchor="t">
            <a:spAutoFit/>
          </a:bodyPr>
          <a:lstStyle/>
          <a:p>
            <a:pPr algn="ctr">
              <a:lnSpc>
                <a:spcPts val="10919"/>
              </a:lnSpc>
            </a:pPr>
            <a:r>
              <a:rPr lang="en-US" sz="7799" b="1">
                <a:solidFill>
                  <a:srgbClr val="6C9C5B"/>
                </a:solidFill>
                <a:latin typeface="Canva Sans Bold"/>
                <a:ea typeface="Canva Sans Bold"/>
                <a:cs typeface="Canva Sans Bold"/>
                <a:sym typeface="Canva Sans Bold"/>
              </a:rPr>
              <a:t>Γι’ αυτό δεσμευόμαστε...</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286797" y="91275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286797" y="2971799"/>
            <a:ext cx="15715107" cy="4815843"/>
          </a:xfrm>
          <a:prstGeom prst="rect">
            <a:avLst/>
          </a:prstGeom>
        </p:spPr>
        <p:txBody>
          <a:bodyPr lIns="0" tIns="0" rIns="0" bIns="0" rtlCol="0" anchor="t">
            <a:spAutoFit/>
          </a:bodyPr>
          <a:lstStyle/>
          <a:p>
            <a:pPr algn="ctr">
              <a:lnSpc>
                <a:spcPts val="9659"/>
              </a:lnSpc>
              <a:spcBef>
                <a:spcPct val="0"/>
              </a:spcBef>
            </a:pPr>
            <a:r>
              <a:rPr lang="en-US" sz="6899" b="1">
                <a:solidFill>
                  <a:srgbClr val="000000"/>
                </a:solidFill>
                <a:latin typeface="Canva Sans Bold"/>
                <a:ea typeface="Canva Sans Bold"/>
                <a:cs typeface="Canva Sans Bold"/>
                <a:sym typeface="Canva Sans Bold"/>
              </a:rPr>
              <a:t>να </a:t>
            </a:r>
            <a:r>
              <a:rPr lang="en-US" sz="6899" b="1">
                <a:solidFill>
                  <a:srgbClr val="E24B5E"/>
                </a:solidFill>
                <a:latin typeface="Canva Sans Bold"/>
                <a:ea typeface="Canva Sans Bold"/>
                <a:cs typeface="Canva Sans Bold"/>
                <a:sym typeface="Canva Sans Bold"/>
              </a:rPr>
              <a:t>αναγνωρίζουμε </a:t>
            </a:r>
            <a:r>
              <a:rPr lang="en-US" sz="6899" b="1">
                <a:solidFill>
                  <a:srgbClr val="000000"/>
                </a:solidFill>
                <a:latin typeface="Canva Sans Bold"/>
                <a:ea typeface="Canva Sans Bold"/>
                <a:cs typeface="Canva Sans Bold"/>
                <a:sym typeface="Canva Sans Bold"/>
              </a:rPr>
              <a:t>τα διάφορα ρατσιστικά περιστατικά και να τα αναφέρουμε άμεσα σε μία/έναν εκπαιδευτικό του σχολείου</a:t>
            </a:r>
          </a:p>
        </p:txBody>
      </p:sp>
      <p:sp>
        <p:nvSpPr>
          <p:cNvPr id="9" name="TextBox 9"/>
          <p:cNvSpPr txBox="1"/>
          <p:nvPr/>
        </p:nvSpPr>
        <p:spPr>
          <a:xfrm>
            <a:off x="3236003" y="876300"/>
            <a:ext cx="12133213" cy="1340168"/>
          </a:xfrm>
          <a:prstGeom prst="rect">
            <a:avLst/>
          </a:prstGeom>
        </p:spPr>
        <p:txBody>
          <a:bodyPr lIns="0" tIns="0" rIns="0" bIns="0" rtlCol="0" anchor="t">
            <a:spAutoFit/>
          </a:bodyPr>
          <a:lstStyle/>
          <a:p>
            <a:pPr algn="ctr">
              <a:lnSpc>
                <a:spcPts val="10919"/>
              </a:lnSpc>
            </a:pPr>
            <a:r>
              <a:rPr lang="en-US" sz="7799" b="1">
                <a:solidFill>
                  <a:srgbClr val="6C9C5B"/>
                </a:solidFill>
                <a:latin typeface="Canva Sans Bold"/>
                <a:ea typeface="Canva Sans Bold"/>
                <a:cs typeface="Canva Sans Bold"/>
                <a:sym typeface="Canva Sans Bold"/>
              </a:rPr>
              <a:t>Γι’ αυτό δεσμευόμαστε...</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Freeform 8"/>
          <p:cNvSpPr/>
          <p:nvPr/>
        </p:nvSpPr>
        <p:spPr>
          <a:xfrm>
            <a:off x="1245585" y="2626481"/>
            <a:ext cx="5685503" cy="5685503"/>
          </a:xfrm>
          <a:custGeom>
            <a:avLst/>
            <a:gdLst/>
            <a:ahLst/>
            <a:cxnLst/>
            <a:rect l="l" t="t" r="r" b="b"/>
            <a:pathLst>
              <a:path w="5685503" h="5685503">
                <a:moveTo>
                  <a:pt x="0" y="0"/>
                </a:moveTo>
                <a:lnTo>
                  <a:pt x="5685504" y="0"/>
                </a:lnTo>
                <a:lnTo>
                  <a:pt x="5685504" y="5685503"/>
                </a:lnTo>
                <a:lnTo>
                  <a:pt x="0" y="5685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4088337" y="876300"/>
            <a:ext cx="10627519" cy="1340168"/>
          </a:xfrm>
          <a:prstGeom prst="rect">
            <a:avLst/>
          </a:prstGeom>
        </p:spPr>
        <p:txBody>
          <a:bodyPr lIns="0" tIns="0" rIns="0" bIns="0" rtlCol="0" anchor="t">
            <a:spAutoFit/>
          </a:bodyPr>
          <a:lstStyle/>
          <a:p>
            <a:pPr algn="ctr">
              <a:lnSpc>
                <a:spcPts val="10919"/>
              </a:lnSpc>
            </a:pPr>
            <a:r>
              <a:rPr lang="en-US" sz="7799" b="1">
                <a:solidFill>
                  <a:srgbClr val="000000"/>
                </a:solidFill>
                <a:latin typeface="Canva Sans Bold"/>
                <a:ea typeface="Canva Sans Bold"/>
                <a:cs typeface="Canva Sans Bold"/>
                <a:sym typeface="Canva Sans Bold"/>
              </a:rPr>
              <a:t>ΠΟΙΟΣ Ο ΡΟΛΟΣ ΜΑΣ;</a:t>
            </a:r>
          </a:p>
        </p:txBody>
      </p:sp>
      <p:sp>
        <p:nvSpPr>
          <p:cNvPr id="10" name="TextBox 10"/>
          <p:cNvSpPr txBox="1"/>
          <p:nvPr/>
        </p:nvSpPr>
        <p:spPr>
          <a:xfrm>
            <a:off x="6931089" y="2209431"/>
            <a:ext cx="9957354" cy="7048869"/>
          </a:xfrm>
          <a:prstGeom prst="rect">
            <a:avLst/>
          </a:prstGeom>
        </p:spPr>
        <p:txBody>
          <a:bodyPr lIns="0" tIns="0" rIns="0" bIns="0" rtlCol="0" anchor="t">
            <a:spAutoFit/>
          </a:bodyPr>
          <a:lstStyle/>
          <a:p>
            <a:pPr algn="ctr">
              <a:lnSpc>
                <a:spcPts val="13977"/>
              </a:lnSpc>
            </a:pPr>
            <a:r>
              <a:rPr lang="en-US" sz="9984" b="1">
                <a:solidFill>
                  <a:srgbClr val="FF751F"/>
                </a:solidFill>
                <a:latin typeface="Canva Sans Bold"/>
                <a:ea typeface="Canva Sans Bold"/>
                <a:cs typeface="Canva Sans Bold"/>
                <a:sym typeface="Canva Sans Bold"/>
              </a:rPr>
              <a:t>Σ</a:t>
            </a:r>
            <a:r>
              <a:rPr lang="en-US" sz="9984" b="1">
                <a:solidFill>
                  <a:srgbClr val="000000"/>
                </a:solidFill>
                <a:latin typeface="Canva Sans Bold"/>
                <a:ea typeface="Canva Sans Bold"/>
                <a:cs typeface="Canva Sans Bold"/>
                <a:sym typeface="Canva Sans Bold"/>
              </a:rPr>
              <a:t> ΚΕΦΤΟΜΑΙ </a:t>
            </a:r>
          </a:p>
          <a:p>
            <a:pPr algn="l">
              <a:lnSpc>
                <a:spcPts val="14461"/>
              </a:lnSpc>
            </a:pPr>
            <a:r>
              <a:rPr lang="en-US" sz="10329" b="1">
                <a:solidFill>
                  <a:srgbClr val="00BF63"/>
                </a:solidFill>
                <a:latin typeface="Canva Sans Bold"/>
                <a:ea typeface="Canva Sans Bold"/>
                <a:cs typeface="Canva Sans Bold"/>
                <a:sym typeface="Canva Sans Bold"/>
              </a:rPr>
              <a:t>   Τ</a:t>
            </a:r>
            <a:r>
              <a:rPr lang="en-US" sz="10329" b="1">
                <a:solidFill>
                  <a:srgbClr val="000000"/>
                </a:solidFill>
                <a:latin typeface="Canva Sans Bold"/>
                <a:ea typeface="Canva Sans Bold"/>
                <a:cs typeface="Canva Sans Bold"/>
                <a:sym typeface="Canva Sans Bold"/>
              </a:rPr>
              <a:t> ΕΡΜΑΤΙΖΩ</a:t>
            </a:r>
          </a:p>
          <a:p>
            <a:pPr algn="l">
              <a:lnSpc>
                <a:spcPts val="13977"/>
              </a:lnSpc>
            </a:pPr>
            <a:r>
              <a:rPr lang="en-US" sz="9984" b="1">
                <a:solidFill>
                  <a:srgbClr val="5170FF"/>
                </a:solidFill>
                <a:latin typeface="Canva Sans Bold"/>
                <a:ea typeface="Canva Sans Bold"/>
                <a:cs typeface="Canva Sans Bold"/>
                <a:sym typeface="Canva Sans Bold"/>
              </a:rPr>
              <a:t>  Ο</a:t>
            </a:r>
            <a:r>
              <a:rPr lang="en-US" sz="9984" b="1">
                <a:solidFill>
                  <a:srgbClr val="000000"/>
                </a:solidFill>
                <a:latin typeface="Canva Sans Bold"/>
                <a:ea typeface="Canva Sans Bold"/>
                <a:cs typeface="Canva Sans Bold"/>
                <a:sym typeface="Canva Sans Bold"/>
              </a:rPr>
              <a:t> ΧΥΡΩΝΩ</a:t>
            </a:r>
          </a:p>
          <a:p>
            <a:pPr algn="l">
              <a:lnSpc>
                <a:spcPts val="13977"/>
              </a:lnSpc>
              <a:spcBef>
                <a:spcPct val="0"/>
              </a:spcBef>
            </a:pPr>
            <a:r>
              <a:rPr lang="en-US" sz="9984" b="1">
                <a:solidFill>
                  <a:srgbClr val="BC3FDE"/>
                </a:solidFill>
                <a:latin typeface="Canva Sans Bold"/>
                <a:ea typeface="Canva Sans Bold"/>
                <a:cs typeface="Canva Sans Bold"/>
                <a:sym typeface="Canva Sans Bold"/>
              </a:rPr>
              <a:t>  Π</a:t>
            </a:r>
            <a:r>
              <a:rPr lang="en-US" sz="9984" b="1">
                <a:solidFill>
                  <a:srgbClr val="000000"/>
                </a:solidFill>
                <a:latin typeface="Canva Sans Bold"/>
                <a:ea typeface="Canva Sans Bold"/>
                <a:cs typeface="Canva Sans Bold"/>
                <a:sym typeface="Canva Sans Bold"/>
              </a:rPr>
              <a:t> ΛΗΡΟΦΟΡΩ</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Freeform 8"/>
          <p:cNvSpPr/>
          <p:nvPr/>
        </p:nvSpPr>
        <p:spPr>
          <a:xfrm>
            <a:off x="3531415" y="1906859"/>
            <a:ext cx="15103178" cy="7351441"/>
          </a:xfrm>
          <a:custGeom>
            <a:avLst/>
            <a:gdLst/>
            <a:ahLst/>
            <a:cxnLst/>
            <a:rect l="l" t="t" r="r" b="b"/>
            <a:pathLst>
              <a:path w="15103178" h="7351441">
                <a:moveTo>
                  <a:pt x="0" y="0"/>
                </a:moveTo>
                <a:lnTo>
                  <a:pt x="15103178" y="0"/>
                </a:lnTo>
                <a:lnTo>
                  <a:pt x="15103178" y="7351441"/>
                </a:lnTo>
                <a:lnTo>
                  <a:pt x="0" y="7351441"/>
                </a:lnTo>
                <a:lnTo>
                  <a:pt x="0" y="0"/>
                </a:lnTo>
                <a:close/>
              </a:path>
            </a:pathLst>
          </a:custGeom>
          <a:blipFill>
            <a:blip r:embed="rId6"/>
            <a:stretch>
              <a:fillRect t="-36286" b="-36286"/>
            </a:stretch>
          </a:blipFill>
        </p:spPr>
        <p:txBody>
          <a:bodyPr/>
          <a:lstStyle/>
          <a:p>
            <a:endParaRPr lang="en-US"/>
          </a:p>
        </p:txBody>
      </p:sp>
      <p:sp>
        <p:nvSpPr>
          <p:cNvPr id="9" name="TextBox 9"/>
          <p:cNvSpPr txBox="1"/>
          <p:nvPr/>
        </p:nvSpPr>
        <p:spPr>
          <a:xfrm>
            <a:off x="5677428" y="2369350"/>
            <a:ext cx="11581872" cy="6817347"/>
          </a:xfrm>
          <a:prstGeom prst="rect">
            <a:avLst/>
          </a:prstGeom>
        </p:spPr>
        <p:txBody>
          <a:bodyPr lIns="0" tIns="0" rIns="0" bIns="0" rtlCol="0" anchor="t">
            <a:spAutoFit/>
          </a:bodyPr>
          <a:lstStyle/>
          <a:p>
            <a:pPr marL="1398065" lvl="1" indent="-699033" algn="l">
              <a:lnSpc>
                <a:spcPts val="9065"/>
              </a:lnSpc>
              <a:buFont typeface="Arial"/>
              <a:buChar char="•"/>
            </a:pPr>
            <a:r>
              <a:rPr lang="en-US" sz="6475" b="1">
                <a:solidFill>
                  <a:srgbClr val="FF751F"/>
                </a:solidFill>
                <a:latin typeface="Canva Sans Bold"/>
                <a:ea typeface="Canva Sans Bold"/>
                <a:cs typeface="Canva Sans Bold"/>
                <a:sym typeface="Canva Sans Bold"/>
              </a:rPr>
              <a:t>Αναγνωρίζω </a:t>
            </a:r>
            <a:r>
              <a:rPr lang="en-US" sz="6475" b="1">
                <a:solidFill>
                  <a:srgbClr val="000000"/>
                </a:solidFill>
                <a:latin typeface="Canva Sans Bold"/>
                <a:ea typeface="Canva Sans Bold"/>
                <a:cs typeface="Canva Sans Bold"/>
                <a:sym typeface="Canva Sans Bold"/>
              </a:rPr>
              <a:t>τις διακρίσεις οποιασδήποτε μορφής</a:t>
            </a:r>
          </a:p>
          <a:p>
            <a:pPr marL="1398065" lvl="1" indent="-699033" algn="l">
              <a:lnSpc>
                <a:spcPts val="9065"/>
              </a:lnSpc>
              <a:buFont typeface="Arial"/>
              <a:buChar char="•"/>
            </a:pPr>
            <a:r>
              <a:rPr lang="en-US" sz="6475" b="1">
                <a:solidFill>
                  <a:srgbClr val="FF751F"/>
                </a:solidFill>
                <a:latin typeface="Canva Sans Bold"/>
                <a:ea typeface="Canva Sans Bold"/>
                <a:cs typeface="Canva Sans Bold"/>
                <a:sym typeface="Canva Sans Bold"/>
              </a:rPr>
              <a:t>ΔΕΝ ΥΠΟΒΑΘΜΙΖΩ</a:t>
            </a:r>
            <a:r>
              <a:rPr lang="en-US" sz="6475" b="1">
                <a:solidFill>
                  <a:srgbClr val="000000"/>
                </a:solidFill>
                <a:latin typeface="Canva Sans Bold"/>
                <a:ea typeface="Canva Sans Bold"/>
                <a:cs typeface="Canva Sans Bold"/>
                <a:sym typeface="Canva Sans Bold"/>
              </a:rPr>
              <a:t> ακόμη και «αστεία» σχόλια</a:t>
            </a:r>
          </a:p>
        </p:txBody>
      </p:sp>
      <p:sp>
        <p:nvSpPr>
          <p:cNvPr id="10" name="Freeform 10"/>
          <p:cNvSpPr/>
          <p:nvPr/>
        </p:nvSpPr>
        <p:spPr>
          <a:xfrm rot="1014642">
            <a:off x="2845140" y="2374592"/>
            <a:ext cx="3356954" cy="948339"/>
          </a:xfrm>
          <a:custGeom>
            <a:avLst/>
            <a:gdLst/>
            <a:ahLst/>
            <a:cxnLst/>
            <a:rect l="l" t="t" r="r" b="b"/>
            <a:pathLst>
              <a:path w="3356954" h="948339">
                <a:moveTo>
                  <a:pt x="0" y="0"/>
                </a:moveTo>
                <a:lnTo>
                  <a:pt x="3356954" y="0"/>
                </a:lnTo>
                <a:lnTo>
                  <a:pt x="3356954" y="948340"/>
                </a:lnTo>
                <a:lnTo>
                  <a:pt x="0" y="9483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782512" y="2848762"/>
            <a:ext cx="1748903" cy="5199440"/>
          </a:xfrm>
          <a:custGeom>
            <a:avLst/>
            <a:gdLst/>
            <a:ahLst/>
            <a:cxnLst/>
            <a:rect l="l" t="t" r="r" b="b"/>
            <a:pathLst>
              <a:path w="1748903" h="5199440">
                <a:moveTo>
                  <a:pt x="0" y="0"/>
                </a:moveTo>
                <a:lnTo>
                  <a:pt x="1748903" y="0"/>
                </a:lnTo>
                <a:lnTo>
                  <a:pt x="1748903" y="5199440"/>
                </a:lnTo>
                <a:lnTo>
                  <a:pt x="0" y="5199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2813452" y="819150"/>
            <a:ext cx="14188452" cy="1824992"/>
          </a:xfrm>
          <a:prstGeom prst="rect">
            <a:avLst/>
          </a:prstGeom>
        </p:spPr>
        <p:txBody>
          <a:bodyPr lIns="0" tIns="0" rIns="0" bIns="0" rtlCol="0" anchor="t">
            <a:spAutoFit/>
          </a:bodyPr>
          <a:lstStyle/>
          <a:p>
            <a:pPr algn="ctr">
              <a:lnSpc>
                <a:spcPts val="14909"/>
              </a:lnSpc>
            </a:pPr>
            <a:r>
              <a:rPr lang="en-US" sz="10649" b="1">
                <a:solidFill>
                  <a:srgbClr val="3C7F72"/>
                </a:solidFill>
                <a:latin typeface="Canva Sans Bold"/>
                <a:ea typeface="Canva Sans Bold"/>
                <a:cs typeface="Canva Sans Bold"/>
                <a:sym typeface="Canva Sans Bold"/>
              </a:rPr>
              <a:t>ΣΚΕΦΤΟΜΑΙ</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6925774" y="91275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Freeform 8"/>
          <p:cNvSpPr/>
          <p:nvPr/>
        </p:nvSpPr>
        <p:spPr>
          <a:xfrm>
            <a:off x="3531415" y="1906859"/>
            <a:ext cx="15103178" cy="7351441"/>
          </a:xfrm>
          <a:custGeom>
            <a:avLst/>
            <a:gdLst/>
            <a:ahLst/>
            <a:cxnLst/>
            <a:rect l="l" t="t" r="r" b="b"/>
            <a:pathLst>
              <a:path w="15103178" h="7351441">
                <a:moveTo>
                  <a:pt x="0" y="0"/>
                </a:moveTo>
                <a:lnTo>
                  <a:pt x="15103178" y="0"/>
                </a:lnTo>
                <a:lnTo>
                  <a:pt x="15103178" y="7351441"/>
                </a:lnTo>
                <a:lnTo>
                  <a:pt x="0" y="7351441"/>
                </a:lnTo>
                <a:lnTo>
                  <a:pt x="0" y="0"/>
                </a:lnTo>
                <a:close/>
              </a:path>
            </a:pathLst>
          </a:custGeom>
          <a:blipFill>
            <a:blip r:embed="rId6"/>
            <a:stretch>
              <a:fillRect t="-36286" b="-36286"/>
            </a:stretch>
          </a:blipFill>
        </p:spPr>
        <p:txBody>
          <a:bodyPr/>
          <a:lstStyle/>
          <a:p>
            <a:endParaRPr lang="en-US"/>
          </a:p>
        </p:txBody>
      </p:sp>
      <p:sp>
        <p:nvSpPr>
          <p:cNvPr id="9" name="TextBox 9"/>
          <p:cNvSpPr txBox="1"/>
          <p:nvPr/>
        </p:nvSpPr>
        <p:spPr>
          <a:xfrm>
            <a:off x="5216861" y="2331250"/>
            <a:ext cx="12042439" cy="5727688"/>
          </a:xfrm>
          <a:prstGeom prst="rect">
            <a:avLst/>
          </a:prstGeom>
        </p:spPr>
        <p:txBody>
          <a:bodyPr lIns="0" tIns="0" rIns="0" bIns="0" rtlCol="0" anchor="t">
            <a:spAutoFit/>
          </a:bodyPr>
          <a:lstStyle/>
          <a:p>
            <a:pPr marL="1754291" lvl="1" indent="-877146" algn="l">
              <a:lnSpc>
                <a:spcPts val="11375"/>
              </a:lnSpc>
              <a:buFont typeface="Arial"/>
              <a:buChar char="•"/>
            </a:pPr>
            <a:r>
              <a:rPr lang="en-US" sz="8125" b="1">
                <a:solidFill>
                  <a:srgbClr val="000000"/>
                </a:solidFill>
                <a:latin typeface="Canva Sans Bold"/>
                <a:ea typeface="Canva Sans Bold"/>
                <a:cs typeface="Canva Sans Bold"/>
                <a:sym typeface="Canva Sans Bold"/>
              </a:rPr>
              <a:t>Τονίζω ότι </a:t>
            </a:r>
            <a:r>
              <a:rPr lang="en-US" sz="8125" b="1">
                <a:solidFill>
                  <a:srgbClr val="FF751F"/>
                </a:solidFill>
                <a:latin typeface="Canva Sans Bold"/>
                <a:ea typeface="Canva Sans Bold"/>
                <a:cs typeface="Canva Sans Bold"/>
                <a:sym typeface="Canva Sans Bold"/>
              </a:rPr>
              <a:t>ΔΕΝ ΓΙΝΟΝΤΑΙ ΑΠΟΔΕΚΤΕΣ </a:t>
            </a:r>
            <a:r>
              <a:rPr lang="en-US" sz="8125" b="1">
                <a:solidFill>
                  <a:srgbClr val="000000"/>
                </a:solidFill>
                <a:latin typeface="Canva Sans Bold"/>
                <a:ea typeface="Canva Sans Bold"/>
                <a:cs typeface="Canva Sans Bold"/>
                <a:sym typeface="Canva Sans Bold"/>
              </a:rPr>
              <a:t>τέτοιες συμπεριφορές</a:t>
            </a:r>
          </a:p>
        </p:txBody>
      </p:sp>
      <p:sp>
        <p:nvSpPr>
          <p:cNvPr id="10" name="Freeform 10"/>
          <p:cNvSpPr/>
          <p:nvPr/>
        </p:nvSpPr>
        <p:spPr>
          <a:xfrm rot="3276429">
            <a:off x="2780285" y="2910456"/>
            <a:ext cx="3356954" cy="948339"/>
          </a:xfrm>
          <a:custGeom>
            <a:avLst/>
            <a:gdLst/>
            <a:ahLst/>
            <a:cxnLst/>
            <a:rect l="l" t="t" r="r" b="b"/>
            <a:pathLst>
              <a:path w="3356954" h="948339">
                <a:moveTo>
                  <a:pt x="0" y="0"/>
                </a:moveTo>
                <a:lnTo>
                  <a:pt x="3356954" y="0"/>
                </a:lnTo>
                <a:lnTo>
                  <a:pt x="3356954" y="948340"/>
                </a:lnTo>
                <a:lnTo>
                  <a:pt x="0" y="9483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379345" y="3525179"/>
            <a:ext cx="3441469" cy="4114800"/>
          </a:xfrm>
          <a:custGeom>
            <a:avLst/>
            <a:gdLst/>
            <a:ahLst/>
            <a:cxnLst/>
            <a:rect l="l" t="t" r="r" b="b"/>
            <a:pathLst>
              <a:path w="3441469" h="4114800">
                <a:moveTo>
                  <a:pt x="0" y="0"/>
                </a:moveTo>
                <a:lnTo>
                  <a:pt x="3441469" y="0"/>
                </a:lnTo>
                <a:lnTo>
                  <a:pt x="344146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3531415" y="81867"/>
            <a:ext cx="14188452" cy="1824992"/>
          </a:xfrm>
          <a:prstGeom prst="rect">
            <a:avLst/>
          </a:prstGeom>
        </p:spPr>
        <p:txBody>
          <a:bodyPr lIns="0" tIns="0" rIns="0" bIns="0" rtlCol="0" anchor="t">
            <a:spAutoFit/>
          </a:bodyPr>
          <a:lstStyle/>
          <a:p>
            <a:pPr algn="l">
              <a:lnSpc>
                <a:spcPts val="14909"/>
              </a:lnSpc>
            </a:pPr>
            <a:r>
              <a:rPr lang="en-US" sz="10649" b="1">
                <a:solidFill>
                  <a:srgbClr val="3C7F72"/>
                </a:solidFill>
                <a:latin typeface="Canva Sans Bold"/>
                <a:ea typeface="Canva Sans Bold"/>
                <a:cs typeface="Canva Sans Bold"/>
                <a:sym typeface="Canva Sans Bold"/>
              </a:rPr>
              <a:t>ΤΕΡΜΑΤΙΖΩ</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Freeform 8"/>
          <p:cNvSpPr/>
          <p:nvPr/>
        </p:nvSpPr>
        <p:spPr>
          <a:xfrm>
            <a:off x="3531415" y="1906859"/>
            <a:ext cx="15103178" cy="7351441"/>
          </a:xfrm>
          <a:custGeom>
            <a:avLst/>
            <a:gdLst/>
            <a:ahLst/>
            <a:cxnLst/>
            <a:rect l="l" t="t" r="r" b="b"/>
            <a:pathLst>
              <a:path w="15103178" h="7351441">
                <a:moveTo>
                  <a:pt x="0" y="0"/>
                </a:moveTo>
                <a:lnTo>
                  <a:pt x="15103178" y="0"/>
                </a:lnTo>
                <a:lnTo>
                  <a:pt x="15103178" y="7351441"/>
                </a:lnTo>
                <a:lnTo>
                  <a:pt x="0" y="7351441"/>
                </a:lnTo>
                <a:lnTo>
                  <a:pt x="0" y="0"/>
                </a:lnTo>
                <a:close/>
              </a:path>
            </a:pathLst>
          </a:custGeom>
          <a:blipFill>
            <a:blip r:embed="rId6"/>
            <a:stretch>
              <a:fillRect t="-36286" b="-36286"/>
            </a:stretch>
          </a:blipFill>
        </p:spPr>
        <p:txBody>
          <a:bodyPr/>
          <a:lstStyle/>
          <a:p>
            <a:endParaRPr lang="en-US"/>
          </a:p>
        </p:txBody>
      </p:sp>
      <p:sp>
        <p:nvSpPr>
          <p:cNvPr id="9" name="TextBox 9"/>
          <p:cNvSpPr txBox="1"/>
          <p:nvPr/>
        </p:nvSpPr>
        <p:spPr>
          <a:xfrm>
            <a:off x="5677428" y="2359825"/>
            <a:ext cx="11581872" cy="3764585"/>
          </a:xfrm>
          <a:prstGeom prst="rect">
            <a:avLst/>
          </a:prstGeom>
        </p:spPr>
        <p:txBody>
          <a:bodyPr lIns="0" tIns="0" rIns="0" bIns="0" rtlCol="0" anchor="t">
            <a:spAutoFit/>
          </a:bodyPr>
          <a:lstStyle/>
          <a:p>
            <a:pPr marL="1559986" lvl="1" indent="-779993" algn="l">
              <a:lnSpc>
                <a:spcPts val="10115"/>
              </a:lnSpc>
              <a:buFont typeface="Arial"/>
              <a:buChar char="•"/>
            </a:pPr>
            <a:r>
              <a:rPr lang="en-US" sz="7225" b="1">
                <a:solidFill>
                  <a:srgbClr val="FF751F"/>
                </a:solidFill>
                <a:latin typeface="Canva Sans Bold"/>
                <a:ea typeface="Canva Sans Bold"/>
                <a:cs typeface="Canva Sans Bold"/>
                <a:sym typeface="Canva Sans Bold"/>
              </a:rPr>
              <a:t>Στηρίζω </a:t>
            </a:r>
            <a:r>
              <a:rPr lang="en-US" sz="7225" b="1">
                <a:solidFill>
                  <a:srgbClr val="000000"/>
                </a:solidFill>
                <a:latin typeface="Canva Sans Bold"/>
                <a:ea typeface="Canva Sans Bold"/>
                <a:cs typeface="Canva Sans Bold"/>
                <a:sym typeface="Canva Sans Bold"/>
              </a:rPr>
              <a:t>τον μαθητή/τη μαθήτρια που δέχθηκε την επίθεση.</a:t>
            </a:r>
          </a:p>
        </p:txBody>
      </p:sp>
      <p:sp>
        <p:nvSpPr>
          <p:cNvPr id="10" name="Freeform 10"/>
          <p:cNvSpPr/>
          <p:nvPr/>
        </p:nvSpPr>
        <p:spPr>
          <a:xfrm rot="2166052">
            <a:off x="3165428" y="2374592"/>
            <a:ext cx="3356954" cy="948339"/>
          </a:xfrm>
          <a:custGeom>
            <a:avLst/>
            <a:gdLst/>
            <a:ahLst/>
            <a:cxnLst/>
            <a:rect l="l" t="t" r="r" b="b"/>
            <a:pathLst>
              <a:path w="3356954" h="948339">
                <a:moveTo>
                  <a:pt x="0" y="0"/>
                </a:moveTo>
                <a:lnTo>
                  <a:pt x="3356954" y="0"/>
                </a:lnTo>
                <a:lnTo>
                  <a:pt x="3356954" y="948340"/>
                </a:lnTo>
                <a:lnTo>
                  <a:pt x="0" y="9483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643257" y="3086100"/>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1684806" y="81867"/>
            <a:ext cx="14188452" cy="1824992"/>
          </a:xfrm>
          <a:prstGeom prst="rect">
            <a:avLst/>
          </a:prstGeom>
        </p:spPr>
        <p:txBody>
          <a:bodyPr lIns="0" tIns="0" rIns="0" bIns="0" rtlCol="0" anchor="t">
            <a:spAutoFit/>
          </a:bodyPr>
          <a:lstStyle/>
          <a:p>
            <a:pPr algn="ctr">
              <a:lnSpc>
                <a:spcPts val="14909"/>
              </a:lnSpc>
            </a:pPr>
            <a:r>
              <a:rPr lang="en-US" sz="10649" b="1">
                <a:solidFill>
                  <a:srgbClr val="3C7F72"/>
                </a:solidFill>
                <a:latin typeface="Canva Sans Bold"/>
                <a:ea typeface="Canva Sans Bold"/>
                <a:cs typeface="Canva Sans Bold"/>
                <a:sym typeface="Canva Sans Bold"/>
              </a:rPr>
              <a:t>ΟΧΥΡΩΝΩ</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Freeform 8"/>
          <p:cNvSpPr/>
          <p:nvPr/>
        </p:nvSpPr>
        <p:spPr>
          <a:xfrm>
            <a:off x="3531415" y="1906859"/>
            <a:ext cx="15103178" cy="7351441"/>
          </a:xfrm>
          <a:custGeom>
            <a:avLst/>
            <a:gdLst/>
            <a:ahLst/>
            <a:cxnLst/>
            <a:rect l="l" t="t" r="r" b="b"/>
            <a:pathLst>
              <a:path w="15103178" h="7351441">
                <a:moveTo>
                  <a:pt x="0" y="0"/>
                </a:moveTo>
                <a:lnTo>
                  <a:pt x="15103178" y="0"/>
                </a:lnTo>
                <a:lnTo>
                  <a:pt x="15103178" y="7351441"/>
                </a:lnTo>
                <a:lnTo>
                  <a:pt x="0" y="7351441"/>
                </a:lnTo>
                <a:lnTo>
                  <a:pt x="0" y="0"/>
                </a:lnTo>
                <a:close/>
              </a:path>
            </a:pathLst>
          </a:custGeom>
          <a:blipFill>
            <a:blip r:embed="rId6"/>
            <a:stretch>
              <a:fillRect t="-36286" b="-36286"/>
            </a:stretch>
          </a:blipFill>
        </p:spPr>
        <p:txBody>
          <a:bodyPr/>
          <a:lstStyle/>
          <a:p>
            <a:endParaRPr lang="en-US"/>
          </a:p>
        </p:txBody>
      </p:sp>
      <p:sp>
        <p:nvSpPr>
          <p:cNvPr id="9" name="TextBox 9"/>
          <p:cNvSpPr txBox="1"/>
          <p:nvPr/>
        </p:nvSpPr>
        <p:spPr>
          <a:xfrm>
            <a:off x="5677428" y="2397925"/>
            <a:ext cx="11581872" cy="6462063"/>
          </a:xfrm>
          <a:prstGeom prst="rect">
            <a:avLst/>
          </a:prstGeom>
        </p:spPr>
        <p:txBody>
          <a:bodyPr lIns="0" tIns="0" rIns="0" bIns="0" rtlCol="0" anchor="t">
            <a:spAutoFit/>
          </a:bodyPr>
          <a:lstStyle/>
          <a:p>
            <a:pPr marL="1138992" lvl="1" indent="-569496" algn="l">
              <a:lnSpc>
                <a:spcPts val="7385"/>
              </a:lnSpc>
              <a:buFont typeface="Arial"/>
              <a:buChar char="•"/>
            </a:pPr>
            <a:r>
              <a:rPr lang="en-US" sz="5275" b="1">
                <a:solidFill>
                  <a:srgbClr val="FF751F"/>
                </a:solidFill>
                <a:latin typeface="Canva Sans Bold"/>
                <a:ea typeface="Canva Sans Bold"/>
                <a:cs typeface="Canva Sans Bold"/>
                <a:sym typeface="Canva Sans Bold"/>
              </a:rPr>
              <a:t>Αναφέρω </a:t>
            </a:r>
            <a:r>
              <a:rPr lang="en-US" sz="5275" b="1">
                <a:solidFill>
                  <a:srgbClr val="000000"/>
                </a:solidFill>
                <a:latin typeface="Canva Sans Bold"/>
                <a:ea typeface="Canva Sans Bold"/>
                <a:cs typeface="Canva Sans Bold"/>
                <a:sym typeface="Canva Sans Bold"/>
              </a:rPr>
              <a:t>το περιστατικό σε οποιονδήποτε εκπαιδευτικό επιθυμώ ή στην </a:t>
            </a:r>
            <a:r>
              <a:rPr lang="en-US" sz="5275" b="1">
                <a:solidFill>
                  <a:srgbClr val="FF751F"/>
                </a:solidFill>
                <a:latin typeface="Canva Sans Bold"/>
                <a:ea typeface="Canva Sans Bold"/>
                <a:cs typeface="Canva Sans Bold"/>
                <a:sym typeface="Canva Sans Bold"/>
              </a:rPr>
              <a:t>Υπεύθυνη </a:t>
            </a:r>
            <a:r>
              <a:rPr lang="en-US" sz="5275" b="1">
                <a:solidFill>
                  <a:srgbClr val="000000"/>
                </a:solidFill>
                <a:latin typeface="Canva Sans Bold"/>
                <a:ea typeface="Canva Sans Bold"/>
                <a:cs typeface="Canva Sans Bold"/>
                <a:sym typeface="Canva Sans Bold"/>
              </a:rPr>
              <a:t>Αντιρατσιστικής Πολιτικής του Σχολείου, κ. Μαρία Παντζιαρή ή στη ΒΔ κ. Μαρία Πιτζιολή</a:t>
            </a:r>
          </a:p>
        </p:txBody>
      </p:sp>
      <p:sp>
        <p:nvSpPr>
          <p:cNvPr id="10" name="Freeform 10"/>
          <p:cNvSpPr/>
          <p:nvPr/>
        </p:nvSpPr>
        <p:spPr>
          <a:xfrm rot="2296824">
            <a:off x="3032940" y="2844741"/>
            <a:ext cx="3356954" cy="948339"/>
          </a:xfrm>
          <a:custGeom>
            <a:avLst/>
            <a:gdLst/>
            <a:ahLst/>
            <a:cxnLst/>
            <a:rect l="l" t="t" r="r" b="b"/>
            <a:pathLst>
              <a:path w="3356954" h="948339">
                <a:moveTo>
                  <a:pt x="0" y="0"/>
                </a:moveTo>
                <a:lnTo>
                  <a:pt x="3356954" y="0"/>
                </a:lnTo>
                <a:lnTo>
                  <a:pt x="3356954" y="948339"/>
                </a:lnTo>
                <a:lnTo>
                  <a:pt x="0" y="9483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607529" y="3525179"/>
            <a:ext cx="2985100" cy="4114800"/>
          </a:xfrm>
          <a:custGeom>
            <a:avLst/>
            <a:gdLst/>
            <a:ahLst/>
            <a:cxnLst/>
            <a:rect l="l" t="t" r="r" b="b"/>
            <a:pathLst>
              <a:path w="2985100" h="4114800">
                <a:moveTo>
                  <a:pt x="0" y="0"/>
                </a:moveTo>
                <a:lnTo>
                  <a:pt x="2985101" y="0"/>
                </a:lnTo>
                <a:lnTo>
                  <a:pt x="298510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1042679" y="668183"/>
            <a:ext cx="14188452" cy="1824992"/>
          </a:xfrm>
          <a:prstGeom prst="rect">
            <a:avLst/>
          </a:prstGeom>
        </p:spPr>
        <p:txBody>
          <a:bodyPr lIns="0" tIns="0" rIns="0" bIns="0" rtlCol="0" anchor="t">
            <a:spAutoFit/>
          </a:bodyPr>
          <a:lstStyle/>
          <a:p>
            <a:pPr algn="ctr">
              <a:lnSpc>
                <a:spcPts val="14909"/>
              </a:lnSpc>
            </a:pPr>
            <a:r>
              <a:rPr lang="en-US" sz="10649" b="1">
                <a:solidFill>
                  <a:srgbClr val="3C7F72"/>
                </a:solidFill>
                <a:latin typeface="Canva Sans Bold"/>
                <a:ea typeface="Canva Sans Bold"/>
                <a:cs typeface="Canva Sans Bold"/>
                <a:sym typeface="Canva Sans Bold"/>
              </a:rPr>
              <a:t>ΠΛΗΡΟΦΟΡΩ</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720168" y="-4366828"/>
            <a:ext cx="12938760" cy="18288000"/>
          </a:xfrm>
          <a:custGeom>
            <a:avLst/>
            <a:gdLst/>
            <a:ahLst/>
            <a:cxnLst/>
            <a:rect l="l" t="t" r="r" b="b"/>
            <a:pathLst>
              <a:path w="12938760" h="18288000">
                <a:moveTo>
                  <a:pt x="0" y="0"/>
                </a:moveTo>
                <a:lnTo>
                  <a:pt x="12938760" y="0"/>
                </a:lnTo>
                <a:lnTo>
                  <a:pt x="12938760" y="18288000"/>
                </a:lnTo>
                <a:lnTo>
                  <a:pt x="0" y="18288000"/>
                </a:lnTo>
                <a:lnTo>
                  <a:pt x="0" y="0"/>
                </a:lnTo>
                <a:close/>
              </a:path>
            </a:pathLst>
          </a:custGeom>
          <a:blipFill>
            <a:blip r:embed="rId3">
              <a:alphaModFix amt="24000"/>
            </a:blip>
            <a:stretch>
              <a:fillRect/>
            </a:stretch>
          </a:blipFill>
        </p:spPr>
        <p:txBody>
          <a:bodyPr/>
          <a:lstStyle/>
          <a:p>
            <a:endParaRPr lang="en-US"/>
          </a:p>
        </p:txBody>
      </p:sp>
      <p:sp>
        <p:nvSpPr>
          <p:cNvPr id="3" name="Freeform 3"/>
          <p:cNvSpPr/>
          <p:nvPr/>
        </p:nvSpPr>
        <p:spPr>
          <a:xfrm rot="874699" flipH="1">
            <a:off x="-1210923" y="-1092961"/>
            <a:ext cx="4894678" cy="5137544"/>
          </a:xfrm>
          <a:custGeom>
            <a:avLst/>
            <a:gdLst/>
            <a:ahLst/>
            <a:cxnLst/>
            <a:rect l="l" t="t" r="r" b="b"/>
            <a:pathLst>
              <a:path w="4894678" h="5137544">
                <a:moveTo>
                  <a:pt x="4894678" y="0"/>
                </a:moveTo>
                <a:lnTo>
                  <a:pt x="0" y="0"/>
                </a:lnTo>
                <a:lnTo>
                  <a:pt x="0" y="5137543"/>
                </a:lnTo>
                <a:lnTo>
                  <a:pt x="4894678" y="5137543"/>
                </a:lnTo>
                <a:lnTo>
                  <a:pt x="48946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778697" y="6523523"/>
            <a:ext cx="5755593" cy="5755593"/>
          </a:xfrm>
          <a:custGeom>
            <a:avLst/>
            <a:gdLst/>
            <a:ahLst/>
            <a:cxnLst/>
            <a:rect l="l" t="t" r="r" b="b"/>
            <a:pathLst>
              <a:path w="5755593" h="5755593">
                <a:moveTo>
                  <a:pt x="0" y="0"/>
                </a:moveTo>
                <a:lnTo>
                  <a:pt x="5755592" y="0"/>
                </a:lnTo>
                <a:lnTo>
                  <a:pt x="5755592" y="5755592"/>
                </a:lnTo>
                <a:lnTo>
                  <a:pt x="0" y="5755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3978855" y="6285255"/>
            <a:ext cx="4354693" cy="4427137"/>
          </a:xfrm>
          <a:custGeom>
            <a:avLst/>
            <a:gdLst/>
            <a:ahLst/>
            <a:cxnLst/>
            <a:rect l="l" t="t" r="r" b="b"/>
            <a:pathLst>
              <a:path w="4354693" h="4427137">
                <a:moveTo>
                  <a:pt x="4354693" y="0"/>
                </a:moveTo>
                <a:lnTo>
                  <a:pt x="0" y="0"/>
                </a:lnTo>
                <a:lnTo>
                  <a:pt x="0" y="4427138"/>
                </a:lnTo>
                <a:lnTo>
                  <a:pt x="4354693" y="4427138"/>
                </a:lnTo>
                <a:lnTo>
                  <a:pt x="435469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flipV="1">
            <a:off x="13896036" y="-737758"/>
            <a:ext cx="4909994" cy="4901067"/>
          </a:xfrm>
          <a:custGeom>
            <a:avLst/>
            <a:gdLst/>
            <a:ahLst/>
            <a:cxnLst/>
            <a:rect l="l" t="t" r="r" b="b"/>
            <a:pathLst>
              <a:path w="4909994" h="4901067">
                <a:moveTo>
                  <a:pt x="0" y="4901067"/>
                </a:moveTo>
                <a:lnTo>
                  <a:pt x="4909994" y="4901067"/>
                </a:lnTo>
                <a:lnTo>
                  <a:pt x="4909994" y="0"/>
                </a:lnTo>
                <a:lnTo>
                  <a:pt x="0" y="0"/>
                </a:lnTo>
                <a:lnTo>
                  <a:pt x="0" y="490106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8340401">
            <a:off x="-909811" y="1366288"/>
            <a:ext cx="6168888" cy="1581478"/>
          </a:xfrm>
          <a:custGeom>
            <a:avLst/>
            <a:gdLst/>
            <a:ahLst/>
            <a:cxnLst/>
            <a:rect l="l" t="t" r="r" b="b"/>
            <a:pathLst>
              <a:path w="6168888" h="1581478">
                <a:moveTo>
                  <a:pt x="0" y="0"/>
                </a:moveTo>
                <a:lnTo>
                  <a:pt x="6168888" y="0"/>
                </a:lnTo>
                <a:lnTo>
                  <a:pt x="6168888" y="1581478"/>
                </a:lnTo>
                <a:lnTo>
                  <a:pt x="0" y="15814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8441302">
            <a:off x="11717160" y="982118"/>
            <a:ext cx="7870466" cy="987386"/>
          </a:xfrm>
          <a:custGeom>
            <a:avLst/>
            <a:gdLst/>
            <a:ahLst/>
            <a:cxnLst/>
            <a:rect l="l" t="t" r="r" b="b"/>
            <a:pathLst>
              <a:path w="7870466" h="987386">
                <a:moveTo>
                  <a:pt x="0" y="0"/>
                </a:moveTo>
                <a:lnTo>
                  <a:pt x="7870466" y="0"/>
                </a:lnTo>
                <a:lnTo>
                  <a:pt x="7870466" y="987385"/>
                </a:lnTo>
                <a:lnTo>
                  <a:pt x="0" y="9873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8997215">
            <a:off x="-497367" y="9061719"/>
            <a:ext cx="5976129" cy="1249554"/>
          </a:xfrm>
          <a:custGeom>
            <a:avLst/>
            <a:gdLst/>
            <a:ahLst/>
            <a:cxnLst/>
            <a:rect l="l" t="t" r="r" b="b"/>
            <a:pathLst>
              <a:path w="5976129" h="1249554">
                <a:moveTo>
                  <a:pt x="0" y="0"/>
                </a:moveTo>
                <a:lnTo>
                  <a:pt x="5976129" y="0"/>
                </a:lnTo>
                <a:lnTo>
                  <a:pt x="5976129" y="1249554"/>
                </a:lnTo>
                <a:lnTo>
                  <a:pt x="0" y="1249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221046" y="4732144"/>
            <a:ext cx="2030741" cy="1351366"/>
          </a:xfrm>
          <a:custGeom>
            <a:avLst/>
            <a:gdLst/>
            <a:ahLst/>
            <a:cxnLst/>
            <a:rect l="l" t="t" r="r" b="b"/>
            <a:pathLst>
              <a:path w="2030741" h="1351366">
                <a:moveTo>
                  <a:pt x="0" y="0"/>
                </a:moveTo>
                <a:lnTo>
                  <a:pt x="2030741" y="0"/>
                </a:lnTo>
                <a:lnTo>
                  <a:pt x="2030741" y="1351366"/>
                </a:lnTo>
                <a:lnTo>
                  <a:pt x="0" y="13513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a:off x="16351033" y="4177597"/>
            <a:ext cx="1736246" cy="1625757"/>
          </a:xfrm>
          <a:custGeom>
            <a:avLst/>
            <a:gdLst/>
            <a:ahLst/>
            <a:cxnLst/>
            <a:rect l="l" t="t" r="r" b="b"/>
            <a:pathLst>
              <a:path w="1736246" h="1625757">
                <a:moveTo>
                  <a:pt x="0" y="0"/>
                </a:moveTo>
                <a:lnTo>
                  <a:pt x="1736246" y="0"/>
                </a:lnTo>
                <a:lnTo>
                  <a:pt x="1736246" y="1625757"/>
                </a:lnTo>
                <a:lnTo>
                  <a:pt x="0" y="162575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Freeform 12"/>
          <p:cNvSpPr/>
          <p:nvPr/>
        </p:nvSpPr>
        <p:spPr>
          <a:xfrm rot="8526477">
            <a:off x="13449900" y="8546108"/>
            <a:ext cx="6168888" cy="1581478"/>
          </a:xfrm>
          <a:custGeom>
            <a:avLst/>
            <a:gdLst/>
            <a:ahLst/>
            <a:cxnLst/>
            <a:rect l="l" t="t" r="r" b="b"/>
            <a:pathLst>
              <a:path w="6168888" h="1581478">
                <a:moveTo>
                  <a:pt x="0" y="0"/>
                </a:moveTo>
                <a:lnTo>
                  <a:pt x="6168888" y="0"/>
                </a:lnTo>
                <a:lnTo>
                  <a:pt x="6168888" y="1581478"/>
                </a:lnTo>
                <a:lnTo>
                  <a:pt x="0" y="158147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3" name="Freeform 13"/>
          <p:cNvSpPr/>
          <p:nvPr/>
        </p:nvSpPr>
        <p:spPr>
          <a:xfrm>
            <a:off x="11887265" y="9115569"/>
            <a:ext cx="2008771" cy="2057400"/>
          </a:xfrm>
          <a:custGeom>
            <a:avLst/>
            <a:gdLst/>
            <a:ahLst/>
            <a:cxnLst/>
            <a:rect l="l" t="t" r="r" b="b"/>
            <a:pathLst>
              <a:path w="2008771" h="2057400">
                <a:moveTo>
                  <a:pt x="0" y="0"/>
                </a:moveTo>
                <a:lnTo>
                  <a:pt x="2008771" y="0"/>
                </a:lnTo>
                <a:lnTo>
                  <a:pt x="2008771" y="2057400"/>
                </a:lnTo>
                <a:lnTo>
                  <a:pt x="0" y="20574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4" name="Freeform 14"/>
          <p:cNvSpPr/>
          <p:nvPr/>
        </p:nvSpPr>
        <p:spPr>
          <a:xfrm>
            <a:off x="4385668" y="-1028700"/>
            <a:ext cx="2008771" cy="2057400"/>
          </a:xfrm>
          <a:custGeom>
            <a:avLst/>
            <a:gdLst/>
            <a:ahLst/>
            <a:cxnLst/>
            <a:rect l="l" t="t" r="r" b="b"/>
            <a:pathLst>
              <a:path w="2008771" h="2057400">
                <a:moveTo>
                  <a:pt x="0" y="0"/>
                </a:moveTo>
                <a:lnTo>
                  <a:pt x="2008770" y="0"/>
                </a:lnTo>
                <a:lnTo>
                  <a:pt x="2008770" y="2057400"/>
                </a:lnTo>
                <a:lnTo>
                  <a:pt x="0" y="20574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TextBox 15"/>
          <p:cNvSpPr txBox="1"/>
          <p:nvPr/>
        </p:nvSpPr>
        <p:spPr>
          <a:xfrm>
            <a:off x="1953407" y="948737"/>
            <a:ext cx="15912646" cy="9559851"/>
          </a:xfrm>
          <a:prstGeom prst="rect">
            <a:avLst/>
          </a:prstGeom>
        </p:spPr>
        <p:txBody>
          <a:bodyPr lIns="0" tIns="0" rIns="0" bIns="0" rtlCol="0" anchor="t">
            <a:spAutoFit/>
          </a:bodyPr>
          <a:lstStyle/>
          <a:p>
            <a:pPr algn="ctr">
              <a:lnSpc>
                <a:spcPts val="9104"/>
              </a:lnSpc>
            </a:pPr>
            <a:r>
              <a:rPr lang="en-US" sz="6502" b="1">
                <a:solidFill>
                  <a:srgbClr val="3C7F72"/>
                </a:solidFill>
                <a:latin typeface="Canva Sans Bold"/>
                <a:ea typeface="Canva Sans Bold"/>
                <a:cs typeface="Canva Sans Bold"/>
                <a:sym typeface="Canva Sans Bold"/>
              </a:rPr>
              <a:t>•Το σχολείο μας είναι καθημερινά τόπος συνάντησης για 321 μαθητές /μαθήτριες και καθηγητές/καθηγήτριες. </a:t>
            </a:r>
          </a:p>
          <a:p>
            <a:pPr algn="ctr">
              <a:lnSpc>
                <a:spcPts val="9104"/>
              </a:lnSpc>
            </a:pPr>
            <a:r>
              <a:rPr lang="en-US" sz="6502" b="1">
                <a:solidFill>
                  <a:srgbClr val="3C7F72"/>
                </a:solidFill>
                <a:latin typeface="Canva Sans Bold"/>
                <a:ea typeface="Canva Sans Bold"/>
                <a:cs typeface="Canva Sans Bold"/>
                <a:sym typeface="Canva Sans Bold"/>
              </a:rPr>
              <a:t>•Είναι σημαντικό να συνυπάρχουμε αρμονικά και να νιώθουμε όλοι </a:t>
            </a:r>
          </a:p>
          <a:p>
            <a:pPr algn="ctr">
              <a:lnSpc>
                <a:spcPts val="12673"/>
              </a:lnSpc>
            </a:pPr>
            <a:r>
              <a:rPr lang="en-US" sz="9052" b="1" i="1">
                <a:solidFill>
                  <a:srgbClr val="FF751F"/>
                </a:solidFill>
                <a:latin typeface="Canva Sans Bold Italics"/>
                <a:ea typeface="Canva Sans Bold Italics"/>
                <a:cs typeface="Canva Sans Bold Italics"/>
                <a:sym typeface="Canva Sans Bold Italics"/>
              </a:rPr>
              <a:t>ΑΣΦΑΛΕΙΣ </a:t>
            </a:r>
          </a:p>
          <a:p>
            <a:pPr algn="ctr">
              <a:lnSpc>
                <a:spcPts val="9104"/>
              </a:lnSpc>
            </a:pPr>
            <a:endParaRPr lang="en-US" sz="9052" b="1" i="1">
              <a:solidFill>
                <a:srgbClr val="FF751F"/>
              </a:solidFill>
              <a:latin typeface="Canva Sans Bold Italics"/>
              <a:ea typeface="Canva Sans Bold Italics"/>
              <a:cs typeface="Canva Sans Bold Italics"/>
              <a:sym typeface="Canva Sans Bold Itali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2048469" y="2760116"/>
            <a:ext cx="14191062" cy="3509964"/>
          </a:xfrm>
          <a:prstGeom prst="rect">
            <a:avLst/>
          </a:prstGeom>
        </p:spPr>
        <p:txBody>
          <a:bodyPr lIns="0" tIns="0" rIns="0" bIns="0" rtlCol="0" anchor="t">
            <a:spAutoFit/>
          </a:bodyPr>
          <a:lstStyle/>
          <a:p>
            <a:pPr algn="ctr">
              <a:lnSpc>
                <a:spcPts val="9449"/>
              </a:lnSpc>
              <a:spcBef>
                <a:spcPct val="0"/>
              </a:spcBef>
            </a:pPr>
            <a:r>
              <a:rPr lang="en-US" sz="6749" b="1">
                <a:solidFill>
                  <a:srgbClr val="000000"/>
                </a:solidFill>
                <a:latin typeface="Canva Sans Bold"/>
                <a:ea typeface="Canva Sans Bold"/>
                <a:cs typeface="Canva Sans Bold"/>
                <a:sym typeface="Canva Sans Bold"/>
              </a:rPr>
              <a:t>Το σχολείο θα εφαρμόσει την Αντιρατσιστική Πολιτική του Υπουργείου Παιδείας</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Freeform 8"/>
          <p:cNvSpPr/>
          <p:nvPr/>
        </p:nvSpPr>
        <p:spPr>
          <a:xfrm>
            <a:off x="9447501" y="1333808"/>
            <a:ext cx="5673984" cy="7924492"/>
          </a:xfrm>
          <a:custGeom>
            <a:avLst/>
            <a:gdLst/>
            <a:ahLst/>
            <a:cxnLst/>
            <a:rect l="l" t="t" r="r" b="b"/>
            <a:pathLst>
              <a:path w="5673984" h="7924492">
                <a:moveTo>
                  <a:pt x="0" y="0"/>
                </a:moveTo>
                <a:lnTo>
                  <a:pt x="5673984" y="0"/>
                </a:lnTo>
                <a:lnTo>
                  <a:pt x="5673984" y="7924492"/>
                </a:lnTo>
                <a:lnTo>
                  <a:pt x="0" y="7924492"/>
                </a:lnTo>
                <a:lnTo>
                  <a:pt x="0" y="0"/>
                </a:lnTo>
                <a:close/>
              </a:path>
            </a:pathLst>
          </a:custGeom>
          <a:blipFill>
            <a:blip r:embed="rId6"/>
            <a:stretch>
              <a:fillRect t="-658" b="-658"/>
            </a:stretch>
          </a:blipFill>
        </p:spPr>
        <p:txBody>
          <a:bodyPr/>
          <a:lstStyle/>
          <a:p>
            <a:endParaRPr lang="en-US"/>
          </a:p>
        </p:txBody>
      </p:sp>
      <p:sp>
        <p:nvSpPr>
          <p:cNvPr id="9" name="TextBox 9"/>
          <p:cNvSpPr txBox="1"/>
          <p:nvPr/>
        </p:nvSpPr>
        <p:spPr>
          <a:xfrm>
            <a:off x="396478" y="1504950"/>
            <a:ext cx="9565488" cy="7153274"/>
          </a:xfrm>
          <a:prstGeom prst="rect">
            <a:avLst/>
          </a:prstGeom>
        </p:spPr>
        <p:txBody>
          <a:bodyPr lIns="0" tIns="0" rIns="0" bIns="0" rtlCol="0" anchor="t">
            <a:spAutoFit/>
          </a:bodyPr>
          <a:lstStyle/>
          <a:p>
            <a:pPr algn="ctr">
              <a:lnSpc>
                <a:spcPts val="9450"/>
              </a:lnSpc>
            </a:pPr>
            <a:r>
              <a:rPr lang="en-US" sz="6750">
                <a:solidFill>
                  <a:srgbClr val="000000"/>
                </a:solidFill>
                <a:latin typeface="Canva Sans"/>
                <a:ea typeface="Canva Sans"/>
                <a:cs typeface="Canva Sans"/>
                <a:sym typeface="Canva Sans"/>
              </a:rPr>
              <a:t>Η ΑΦΙΣΑ ΘΑ </a:t>
            </a:r>
          </a:p>
          <a:p>
            <a:pPr algn="ctr">
              <a:lnSpc>
                <a:spcPts val="9450"/>
              </a:lnSpc>
            </a:pPr>
            <a:r>
              <a:rPr lang="en-US" sz="6750">
                <a:solidFill>
                  <a:srgbClr val="000000"/>
                </a:solidFill>
                <a:latin typeface="Canva Sans"/>
                <a:ea typeface="Canva Sans"/>
                <a:cs typeface="Canva Sans"/>
                <a:sym typeface="Canva Sans"/>
              </a:rPr>
              <a:t>ΑΝΑΡΤΗΘΕΙ</a:t>
            </a:r>
          </a:p>
          <a:p>
            <a:pPr algn="ctr">
              <a:lnSpc>
                <a:spcPts val="9450"/>
              </a:lnSpc>
            </a:pPr>
            <a:r>
              <a:rPr lang="en-US" sz="6750">
                <a:solidFill>
                  <a:srgbClr val="000000"/>
                </a:solidFill>
                <a:latin typeface="Canva Sans"/>
                <a:ea typeface="Canva Sans"/>
                <a:cs typeface="Canva Sans"/>
                <a:sym typeface="Canva Sans"/>
              </a:rPr>
              <a:t>ΣΕ ΚΑΘΕ ΤΑΞΗ</a:t>
            </a:r>
          </a:p>
          <a:p>
            <a:pPr algn="ctr">
              <a:lnSpc>
                <a:spcPts val="9450"/>
              </a:lnSpc>
            </a:pPr>
            <a:r>
              <a:rPr lang="en-US" sz="6750">
                <a:solidFill>
                  <a:srgbClr val="000000"/>
                </a:solidFill>
                <a:latin typeface="Canva Sans"/>
                <a:ea typeface="Canva Sans"/>
                <a:cs typeface="Canva Sans"/>
                <a:sym typeface="Canva Sans"/>
              </a:rPr>
              <a:t>ΚΑΙ ΣΤΗΝ </a:t>
            </a:r>
          </a:p>
          <a:p>
            <a:pPr algn="ctr">
              <a:lnSpc>
                <a:spcPts val="9450"/>
              </a:lnSpc>
            </a:pPr>
            <a:r>
              <a:rPr lang="en-US" sz="6750">
                <a:solidFill>
                  <a:srgbClr val="000000"/>
                </a:solidFill>
                <a:latin typeface="Canva Sans"/>
                <a:ea typeface="Canva Sans"/>
                <a:cs typeface="Canva Sans"/>
                <a:sym typeface="Canva Sans"/>
              </a:rPr>
              <a:t>ΠΙΝΑΚΙΔΑ ΤΟΥ ΣΧΟΛΕΙΟΥ</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TextBox 8"/>
          <p:cNvSpPr txBox="1"/>
          <p:nvPr/>
        </p:nvSpPr>
        <p:spPr>
          <a:xfrm rot="-856770">
            <a:off x="1734131" y="2594717"/>
            <a:ext cx="15001752" cy="4049386"/>
          </a:xfrm>
          <a:prstGeom prst="rect">
            <a:avLst/>
          </a:prstGeom>
        </p:spPr>
        <p:txBody>
          <a:bodyPr lIns="0" tIns="0" rIns="0" bIns="0" rtlCol="0" anchor="t">
            <a:spAutoFit/>
          </a:bodyPr>
          <a:lstStyle/>
          <a:p>
            <a:pPr algn="ctr">
              <a:lnSpc>
                <a:spcPts val="16205"/>
              </a:lnSpc>
              <a:spcBef>
                <a:spcPct val="0"/>
              </a:spcBef>
            </a:pPr>
            <a:r>
              <a:rPr lang="en-US" sz="11575" b="1">
                <a:solidFill>
                  <a:srgbClr val="000000"/>
                </a:solidFill>
                <a:latin typeface="Canva Sans Bold"/>
                <a:ea typeface="Canva Sans Bold"/>
                <a:cs typeface="Canva Sans Bold"/>
                <a:sym typeface="Canva Sans Bold"/>
              </a:rPr>
              <a:t>Πόσο διαφορετικοί είμαστε; </a:t>
            </a:r>
          </a:p>
        </p:txBody>
      </p:sp>
      <p:sp>
        <p:nvSpPr>
          <p:cNvPr id="9" name="Freeform 9"/>
          <p:cNvSpPr/>
          <p:nvPr/>
        </p:nvSpPr>
        <p:spPr>
          <a:xfrm rot="9313695">
            <a:off x="2628619" y="829149"/>
            <a:ext cx="4545789" cy="2677883"/>
          </a:xfrm>
          <a:custGeom>
            <a:avLst/>
            <a:gdLst/>
            <a:ahLst/>
            <a:cxnLst/>
            <a:rect l="l" t="t" r="r" b="b"/>
            <a:pathLst>
              <a:path w="4545789" h="2677883">
                <a:moveTo>
                  <a:pt x="0" y="0"/>
                </a:moveTo>
                <a:lnTo>
                  <a:pt x="4545789" y="0"/>
                </a:lnTo>
                <a:lnTo>
                  <a:pt x="4545789" y="2677883"/>
                </a:lnTo>
                <a:lnTo>
                  <a:pt x="0" y="26778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Freeform 8"/>
          <p:cNvSpPr/>
          <p:nvPr/>
        </p:nvSpPr>
        <p:spPr>
          <a:xfrm rot="-8802743">
            <a:off x="13782524" y="794443"/>
            <a:ext cx="3233496" cy="1904823"/>
          </a:xfrm>
          <a:custGeom>
            <a:avLst/>
            <a:gdLst/>
            <a:ahLst/>
            <a:cxnLst/>
            <a:rect l="l" t="t" r="r" b="b"/>
            <a:pathLst>
              <a:path w="3233496" h="1904823">
                <a:moveTo>
                  <a:pt x="0" y="0"/>
                </a:moveTo>
                <a:lnTo>
                  <a:pt x="3233496" y="0"/>
                </a:lnTo>
                <a:lnTo>
                  <a:pt x="3233496" y="1904822"/>
                </a:lnTo>
                <a:lnTo>
                  <a:pt x="0" y="19048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5074592" y="760350"/>
            <a:ext cx="8138815" cy="1340168"/>
          </a:xfrm>
          <a:prstGeom prst="rect">
            <a:avLst/>
          </a:prstGeom>
        </p:spPr>
        <p:txBody>
          <a:bodyPr lIns="0" tIns="0" rIns="0" bIns="0" rtlCol="0" anchor="t">
            <a:spAutoFit/>
          </a:bodyPr>
          <a:lstStyle/>
          <a:p>
            <a:pPr algn="ctr">
              <a:lnSpc>
                <a:spcPts val="10919"/>
              </a:lnSpc>
            </a:pPr>
            <a:r>
              <a:rPr lang="en-US" sz="7799" b="1">
                <a:solidFill>
                  <a:srgbClr val="3C7F72"/>
                </a:solidFill>
                <a:latin typeface="Canva Sans Bold"/>
                <a:ea typeface="Canva Sans Bold"/>
                <a:cs typeface="Canva Sans Bold"/>
                <a:sym typeface="Canva Sans Bold"/>
              </a:rPr>
              <a:t>ΔΡΑΣΤΗΡΙΟΤΗΤΑ</a:t>
            </a:r>
          </a:p>
        </p:txBody>
      </p:sp>
      <p:sp>
        <p:nvSpPr>
          <p:cNvPr id="10" name="TextBox 10"/>
          <p:cNvSpPr txBox="1"/>
          <p:nvPr/>
        </p:nvSpPr>
        <p:spPr>
          <a:xfrm>
            <a:off x="1028700" y="2350300"/>
            <a:ext cx="15276911" cy="6456285"/>
          </a:xfrm>
          <a:prstGeom prst="rect">
            <a:avLst/>
          </a:prstGeom>
        </p:spPr>
        <p:txBody>
          <a:bodyPr lIns="0" tIns="0" rIns="0" bIns="0" rtlCol="0" anchor="t">
            <a:spAutoFit/>
          </a:bodyPr>
          <a:lstStyle/>
          <a:p>
            <a:pPr algn="ctr">
              <a:lnSpc>
                <a:spcPts val="10329"/>
              </a:lnSpc>
            </a:pPr>
            <a:r>
              <a:rPr lang="en-US" sz="7378" b="1">
                <a:solidFill>
                  <a:srgbClr val="000000"/>
                </a:solidFill>
                <a:latin typeface="Canva Sans Bold"/>
                <a:ea typeface="Canva Sans Bold"/>
                <a:cs typeface="Canva Sans Bold"/>
                <a:sym typeface="Canva Sans Bold"/>
              </a:rPr>
              <a:t>Παρακολούθησε το βίντεο και κατάγραψε στο χαρτί τα βήματα Σ-Τ-Ο-Π που θα ακολουθούσες, αν ήσουν μαθητής στο συγκεκριμένο σχολείο.</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pic>
        <p:nvPicPr>
          <p:cNvPr id="3" name="Nobody is Normal _ Childline">
            <a:hlinkClick r:id="" action="ppaction://media"/>
            <a:extLst>
              <a:ext uri="{FF2B5EF4-FFF2-40B4-BE49-F238E27FC236}">
                <a16:creationId xmlns:a16="http://schemas.microsoft.com/office/drawing/2014/main" id="{9289EE25-B770-5D04-CA3A-3AB5FB09DF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872305" y="7523681"/>
            <a:ext cx="2415695" cy="2763319"/>
          </a:xfrm>
          <a:custGeom>
            <a:avLst/>
            <a:gdLst/>
            <a:ahLst/>
            <a:cxnLst/>
            <a:rect l="l" t="t" r="r" b="b"/>
            <a:pathLst>
              <a:path w="2415695" h="2763319">
                <a:moveTo>
                  <a:pt x="0" y="0"/>
                </a:moveTo>
                <a:lnTo>
                  <a:pt x="2415695" y="0"/>
                </a:lnTo>
                <a:lnTo>
                  <a:pt x="2415695" y="2763319"/>
                </a:lnTo>
                <a:lnTo>
                  <a:pt x="0" y="2763319"/>
                </a:lnTo>
                <a:lnTo>
                  <a:pt x="0" y="0"/>
                </a:lnTo>
                <a:close/>
              </a:path>
            </a:pathLst>
          </a:custGeom>
          <a:blipFill>
            <a:blip r:embed="rId4"/>
            <a:stretch>
              <a:fillRect t="-7230" b="-7230"/>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028700" y="807133"/>
            <a:ext cx="15973204" cy="8520333"/>
          </a:xfrm>
          <a:prstGeom prst="rect">
            <a:avLst/>
          </a:prstGeom>
        </p:spPr>
        <p:txBody>
          <a:bodyPr lIns="0" tIns="0" rIns="0" bIns="0" rtlCol="0" anchor="t">
            <a:spAutoFit/>
          </a:bodyPr>
          <a:lstStyle/>
          <a:p>
            <a:pPr algn="ctr">
              <a:lnSpc>
                <a:spcPts val="11275"/>
              </a:lnSpc>
              <a:spcBef>
                <a:spcPct val="0"/>
              </a:spcBef>
            </a:pPr>
            <a:r>
              <a:rPr lang="en-US" sz="8053">
                <a:solidFill>
                  <a:srgbClr val="000000"/>
                </a:solidFill>
                <a:latin typeface="Canva Sans"/>
                <a:ea typeface="Canva Sans"/>
                <a:cs typeface="Canva Sans"/>
                <a:sym typeface="Canva Sans"/>
              </a:rPr>
              <a:t>Στο σχολείο μας, όλοι έχουμε ευθύνη.</a:t>
            </a:r>
          </a:p>
          <a:p>
            <a:pPr algn="ctr">
              <a:lnSpc>
                <a:spcPts val="11275"/>
              </a:lnSpc>
              <a:spcBef>
                <a:spcPct val="0"/>
              </a:spcBef>
            </a:pPr>
            <a:r>
              <a:rPr lang="en-US" sz="8053">
                <a:solidFill>
                  <a:srgbClr val="000000"/>
                </a:solidFill>
                <a:latin typeface="Canva Sans"/>
                <a:ea typeface="Canva Sans"/>
                <a:cs typeface="Canva Sans"/>
                <a:sym typeface="Canva Sans"/>
              </a:rPr>
              <a:t>Όταν αντιλαμβανόμαστε κάτι άδικο, δεν μένουμε θεατές – εφαρμόζουμε το Σ–Τ–Ο–Π για σεβασμό και ισότητα</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2257548" y="800100"/>
            <a:ext cx="15001752" cy="4049386"/>
          </a:xfrm>
          <a:prstGeom prst="rect">
            <a:avLst/>
          </a:prstGeom>
        </p:spPr>
        <p:txBody>
          <a:bodyPr lIns="0" tIns="0" rIns="0" bIns="0" rtlCol="0" anchor="t">
            <a:spAutoFit/>
          </a:bodyPr>
          <a:lstStyle/>
          <a:p>
            <a:pPr algn="ctr">
              <a:lnSpc>
                <a:spcPts val="16205"/>
              </a:lnSpc>
              <a:spcBef>
                <a:spcPct val="0"/>
              </a:spcBef>
            </a:pPr>
            <a:r>
              <a:rPr lang="en-US" sz="11575" b="1">
                <a:solidFill>
                  <a:srgbClr val="000000"/>
                </a:solidFill>
                <a:latin typeface="Canva Sans Bold"/>
                <a:ea typeface="Canva Sans Bold"/>
                <a:cs typeface="Canva Sans Bold"/>
                <a:sym typeface="Canva Sans Bold"/>
              </a:rPr>
              <a:t>Βάλε τον ρατσισμό στη θέση του!</a:t>
            </a:r>
          </a:p>
        </p:txBody>
      </p:sp>
      <p:sp>
        <p:nvSpPr>
          <p:cNvPr id="9" name="Freeform 9"/>
          <p:cNvSpPr/>
          <p:nvPr/>
        </p:nvSpPr>
        <p:spPr>
          <a:xfrm rot="-429869">
            <a:off x="-272742" y="2766193"/>
            <a:ext cx="4545789" cy="2677883"/>
          </a:xfrm>
          <a:custGeom>
            <a:avLst/>
            <a:gdLst/>
            <a:ahLst/>
            <a:cxnLst/>
            <a:rect l="l" t="t" r="r" b="b"/>
            <a:pathLst>
              <a:path w="4545789" h="2677883">
                <a:moveTo>
                  <a:pt x="0" y="0"/>
                </a:moveTo>
                <a:lnTo>
                  <a:pt x="4545789" y="0"/>
                </a:lnTo>
                <a:lnTo>
                  <a:pt x="4545789" y="2677882"/>
                </a:lnTo>
                <a:lnTo>
                  <a:pt x="0" y="267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2000152" y="5208914"/>
            <a:ext cx="15001752" cy="4049386"/>
          </a:xfrm>
          <a:prstGeom prst="rect">
            <a:avLst/>
          </a:prstGeom>
        </p:spPr>
        <p:txBody>
          <a:bodyPr lIns="0" tIns="0" rIns="0" bIns="0" rtlCol="0" anchor="t">
            <a:spAutoFit/>
          </a:bodyPr>
          <a:lstStyle/>
          <a:p>
            <a:pPr algn="ctr">
              <a:lnSpc>
                <a:spcPts val="16205"/>
              </a:lnSpc>
              <a:spcBef>
                <a:spcPct val="0"/>
              </a:spcBef>
            </a:pPr>
            <a:r>
              <a:rPr lang="en-US" sz="11575" b="1">
                <a:solidFill>
                  <a:srgbClr val="000000"/>
                </a:solidFill>
                <a:latin typeface="Canva Sans Bold"/>
                <a:ea typeface="Canva Sans Bold"/>
                <a:cs typeface="Canva Sans Bold"/>
                <a:sym typeface="Canva Sans Bold"/>
              </a:rPr>
              <a:t>Δεν είσαι ποτέ μόνος / μόνη! ΜΙΛΑ!</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pic>
        <p:nvPicPr>
          <p:cNvPr id="3" name="Βάλτε τον ρατσισμό στη θέση του! (ελληνικοί υπότιτλοι)">
            <a:hlinkClick r:id="" action="ppaction://media"/>
            <a:extLst>
              <a:ext uri="{FF2B5EF4-FFF2-40B4-BE49-F238E27FC236}">
                <a16:creationId xmlns:a16="http://schemas.microsoft.com/office/drawing/2014/main" id="{92F0531D-9037-1A4C-95A0-F8B0AF80D2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0"/>
            <a:ext cx="13716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sp>
        <p:nvSpPr>
          <p:cNvPr id="2" name="Freeform 2"/>
          <p:cNvSpPr/>
          <p:nvPr/>
        </p:nvSpPr>
        <p:spPr>
          <a:xfrm>
            <a:off x="608751" y="554789"/>
            <a:ext cx="11507739" cy="9177422"/>
          </a:xfrm>
          <a:custGeom>
            <a:avLst/>
            <a:gdLst/>
            <a:ahLst/>
            <a:cxnLst/>
            <a:rect l="l" t="t" r="r" b="b"/>
            <a:pathLst>
              <a:path w="11507739" h="9177422">
                <a:moveTo>
                  <a:pt x="0" y="0"/>
                </a:moveTo>
                <a:lnTo>
                  <a:pt x="11507739" y="0"/>
                </a:lnTo>
                <a:lnTo>
                  <a:pt x="11507739" y="9177422"/>
                </a:lnTo>
                <a:lnTo>
                  <a:pt x="0" y="917742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1462350" y="4652327"/>
            <a:ext cx="6498332" cy="887095"/>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Τρίπτυχο για γονείς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2282320" y="537867"/>
            <a:ext cx="14719584" cy="9127353"/>
          </a:xfrm>
          <a:custGeom>
            <a:avLst/>
            <a:gdLst/>
            <a:ahLst/>
            <a:cxnLst/>
            <a:rect l="l" t="t" r="r" b="b"/>
            <a:pathLst>
              <a:path w="14719584" h="9127353">
                <a:moveTo>
                  <a:pt x="0" y="0"/>
                </a:moveTo>
                <a:lnTo>
                  <a:pt x="14719584" y="0"/>
                </a:lnTo>
                <a:lnTo>
                  <a:pt x="14719584" y="9127353"/>
                </a:lnTo>
                <a:lnTo>
                  <a:pt x="0" y="9127353"/>
                </a:lnTo>
                <a:lnTo>
                  <a:pt x="0" y="0"/>
                </a:lnTo>
                <a:close/>
              </a:path>
            </a:pathLst>
          </a:custGeom>
          <a:blipFill>
            <a:blip r:embed="rId4"/>
            <a:stretch>
              <a:fillRect t="-4911" b="-2698"/>
            </a:stretch>
          </a:blipFill>
        </p:spPr>
        <p:txBody>
          <a:bodyPr/>
          <a:lstStyle/>
          <a:p>
            <a:endParaRPr lang="en-US"/>
          </a:p>
        </p:txBody>
      </p:sp>
      <p:sp>
        <p:nvSpPr>
          <p:cNvPr id="4" name="Freeform 4"/>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5"/>
            <a:stretch>
              <a:fillRect/>
            </a:stretch>
          </a:blipFill>
        </p:spPr>
        <p:txBody>
          <a:bodyPr/>
          <a:lstStyle/>
          <a:p>
            <a:endParaRPr lang="en-US"/>
          </a:p>
        </p:txBody>
      </p:sp>
      <p:sp>
        <p:nvSpPr>
          <p:cNvPr id="5" name="Freeform 5"/>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3100079" y="1218131"/>
            <a:ext cx="12881998" cy="7353533"/>
          </a:xfrm>
          <a:prstGeom prst="rect">
            <a:avLst/>
          </a:prstGeom>
        </p:spPr>
        <p:txBody>
          <a:bodyPr lIns="0" tIns="0" rIns="0" bIns="0" rtlCol="0" anchor="t">
            <a:spAutoFit/>
          </a:bodyPr>
          <a:lstStyle/>
          <a:p>
            <a:pPr algn="ctr">
              <a:lnSpc>
                <a:spcPts val="8387"/>
              </a:lnSpc>
              <a:spcBef>
                <a:spcPct val="0"/>
              </a:spcBef>
            </a:pPr>
            <a:r>
              <a:rPr lang="en-US" sz="5990" b="1">
                <a:solidFill>
                  <a:srgbClr val="000000"/>
                </a:solidFill>
                <a:latin typeface="Canva Sans Bold"/>
                <a:ea typeface="Canva Sans Bold"/>
                <a:cs typeface="Canva Sans Bold"/>
                <a:sym typeface="Canva Sans Bold"/>
              </a:rPr>
              <a:t>• Το σχολείο μας προωθεί την ισότητα, τη δικαιοσύνη και τον αμοιβαίο και διασφαλίζει τον </a:t>
            </a:r>
            <a:r>
              <a:rPr lang="en-US" sz="5990" b="1">
                <a:solidFill>
                  <a:srgbClr val="3C7F72"/>
                </a:solidFill>
                <a:latin typeface="Canva Sans Bold"/>
                <a:ea typeface="Canva Sans Bold"/>
                <a:cs typeface="Canva Sans Bold"/>
                <a:sym typeface="Canva Sans Bold"/>
              </a:rPr>
              <a:t>ΣΕΒΑΣΜΟ </a:t>
            </a:r>
            <a:r>
              <a:rPr lang="en-US" sz="5990" b="1">
                <a:solidFill>
                  <a:srgbClr val="000000"/>
                </a:solidFill>
                <a:latin typeface="Canva Sans Bold"/>
                <a:ea typeface="Canva Sans Bold"/>
                <a:cs typeface="Canva Sans Bold"/>
                <a:sym typeface="Canva Sans Bold"/>
              </a:rPr>
              <a:t>της διαφορετικότητας.</a:t>
            </a:r>
          </a:p>
          <a:p>
            <a:pPr algn="ctr">
              <a:lnSpc>
                <a:spcPts val="8387"/>
              </a:lnSpc>
              <a:spcBef>
                <a:spcPct val="0"/>
              </a:spcBef>
            </a:pPr>
            <a:r>
              <a:rPr lang="en-US" sz="5990" b="1">
                <a:solidFill>
                  <a:srgbClr val="000000"/>
                </a:solidFill>
                <a:latin typeface="Canva Sans Bold"/>
                <a:ea typeface="Canva Sans Bold"/>
                <a:cs typeface="Canva Sans Bold"/>
                <a:sym typeface="Canva Sans Bold"/>
              </a:rPr>
              <a:t>•Στο σχολείο μας </a:t>
            </a:r>
            <a:r>
              <a:rPr lang="en-US" sz="5990" b="1">
                <a:solidFill>
                  <a:srgbClr val="3C7F72"/>
                </a:solidFill>
                <a:latin typeface="Canva Sans Bold"/>
                <a:ea typeface="Canva Sans Bold"/>
                <a:cs typeface="Canva Sans Bold"/>
                <a:sym typeface="Canva Sans Bold"/>
              </a:rPr>
              <a:t>ΔΕΝ γίνονται ανεκτές ΡΑΤΣΙΣΤΙΚΕΣ ΣΥΜΠΕΡΙΦΟΡΕΣ.</a:t>
            </a:r>
          </a:p>
        </p:txBody>
      </p:sp>
      <p:pic>
        <p:nvPicPr>
          <p:cNvPr id="7" name="Picture 7"/>
          <p:cNvPicPr>
            <a:picLocks noChangeAspect="1"/>
          </p:cNvPicPr>
          <p:nvPr/>
        </p:nvPicPr>
        <p:blipFill>
          <a:blip r:embed="rId7"/>
          <a:srcRect/>
          <a:stretch>
            <a:fillRect/>
          </a:stretch>
        </p:blipFill>
        <p:spPr>
          <a:xfrm rot="-6546926">
            <a:off x="-1061719" y="3209862"/>
            <a:ext cx="4180838" cy="38672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2282320" y="537867"/>
            <a:ext cx="14719584" cy="9127353"/>
          </a:xfrm>
          <a:custGeom>
            <a:avLst/>
            <a:gdLst/>
            <a:ahLst/>
            <a:cxnLst/>
            <a:rect l="l" t="t" r="r" b="b"/>
            <a:pathLst>
              <a:path w="14719584" h="9127353">
                <a:moveTo>
                  <a:pt x="0" y="0"/>
                </a:moveTo>
                <a:lnTo>
                  <a:pt x="14719584" y="0"/>
                </a:lnTo>
                <a:lnTo>
                  <a:pt x="14719584" y="9127353"/>
                </a:lnTo>
                <a:lnTo>
                  <a:pt x="0" y="9127353"/>
                </a:lnTo>
                <a:lnTo>
                  <a:pt x="0" y="0"/>
                </a:lnTo>
                <a:close/>
              </a:path>
            </a:pathLst>
          </a:custGeom>
          <a:blipFill>
            <a:blip r:embed="rId4"/>
            <a:stretch>
              <a:fillRect t="-4911" b="-2698"/>
            </a:stretch>
          </a:blipFill>
        </p:spPr>
        <p:txBody>
          <a:bodyPr/>
          <a:lstStyle/>
          <a:p>
            <a:endParaRPr lang="en-US"/>
          </a:p>
        </p:txBody>
      </p:sp>
      <p:sp>
        <p:nvSpPr>
          <p:cNvPr id="4" name="Freeform 4"/>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5"/>
            <a:stretch>
              <a:fillRect/>
            </a:stretch>
          </a:blipFill>
        </p:spPr>
        <p:txBody>
          <a:bodyPr/>
          <a:lstStyle/>
          <a:p>
            <a:endParaRPr lang="en-US"/>
          </a:p>
        </p:txBody>
      </p:sp>
      <p:sp>
        <p:nvSpPr>
          <p:cNvPr id="5" name="Freeform 5"/>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3231775" y="1312196"/>
            <a:ext cx="12820674" cy="5605763"/>
          </a:xfrm>
          <a:prstGeom prst="rect">
            <a:avLst/>
          </a:prstGeom>
        </p:spPr>
        <p:txBody>
          <a:bodyPr lIns="0" tIns="0" rIns="0" bIns="0" rtlCol="0" anchor="t">
            <a:spAutoFit/>
          </a:bodyPr>
          <a:lstStyle/>
          <a:p>
            <a:pPr algn="ctr">
              <a:lnSpc>
                <a:spcPts val="8904"/>
              </a:lnSpc>
            </a:pPr>
            <a:r>
              <a:rPr lang="en-US" sz="6360" b="1" u="sng">
                <a:solidFill>
                  <a:srgbClr val="000000"/>
                </a:solidFill>
                <a:latin typeface="Canva Sans Bold"/>
                <a:ea typeface="Canva Sans Bold"/>
                <a:cs typeface="Canva Sans Bold"/>
                <a:sym typeface="Canva Sans Bold"/>
              </a:rPr>
              <a:t>ΔΡΑΣΤΗΡΙΟΤΗΤΑ 1</a:t>
            </a:r>
            <a:r>
              <a:rPr lang="en-US" sz="6360" b="1">
                <a:solidFill>
                  <a:srgbClr val="000000"/>
                </a:solidFill>
                <a:latin typeface="Canva Sans Bold"/>
                <a:ea typeface="Canva Sans Bold"/>
                <a:cs typeface="Canva Sans Bold"/>
                <a:sym typeface="Canva Sans Bold"/>
              </a:rPr>
              <a:t>: </a:t>
            </a:r>
          </a:p>
          <a:p>
            <a:pPr algn="ctr">
              <a:lnSpc>
                <a:spcPts val="8904"/>
              </a:lnSpc>
              <a:spcBef>
                <a:spcPct val="0"/>
              </a:spcBef>
            </a:pPr>
            <a:r>
              <a:rPr lang="en-US" sz="6360" b="1">
                <a:solidFill>
                  <a:srgbClr val="000000"/>
                </a:solidFill>
                <a:latin typeface="Canva Sans Bold"/>
                <a:ea typeface="Canva Sans Bold"/>
                <a:cs typeface="Canva Sans Bold"/>
                <a:sym typeface="Canva Sans Bold"/>
              </a:rPr>
              <a:t>Παρακολουθώντας το βίντεο που ακολουθεί σημείωσε όσες φράσεις θεωρείς προσβλητικές για αγόρι / κορίτσι</a:t>
            </a:r>
          </a:p>
        </p:txBody>
      </p:sp>
      <p:pic>
        <p:nvPicPr>
          <p:cNvPr id="7" name="Picture 7"/>
          <p:cNvPicPr>
            <a:picLocks noChangeAspect="1"/>
          </p:cNvPicPr>
          <p:nvPr/>
        </p:nvPicPr>
        <p:blipFill>
          <a:blip r:embed="rId7"/>
          <a:srcRect/>
          <a:stretch>
            <a:fillRect/>
          </a:stretch>
        </p:blipFill>
        <p:spPr>
          <a:xfrm rot="-6546926">
            <a:off x="-621525" y="3865800"/>
            <a:ext cx="4180838" cy="38672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sp>
        <p:nvSpPr>
          <p:cNvPr id="3" name="Freeform 3"/>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6"/>
            <a:stretch>
              <a:fillRect/>
            </a:stretch>
          </a:blipFill>
        </p:spPr>
        <p:txBody>
          <a:bodyPr/>
          <a:lstStyle/>
          <a:p>
            <a:endParaRPr lang="en-US"/>
          </a:p>
        </p:txBody>
      </p:sp>
      <p:sp>
        <p:nvSpPr>
          <p:cNvPr id="4" name="Freeform 4"/>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7"/>
            <a:stretch>
              <a:fillRect/>
            </a:stretch>
          </a:blipFill>
        </p:spPr>
        <p:txBody>
          <a:bodyPr/>
          <a:lstStyle/>
          <a:p>
            <a:endParaRPr lang="en-US"/>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209712" y="-113344"/>
            <a:ext cx="18489501" cy="10400344"/>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2282320" y="537867"/>
            <a:ext cx="14719584" cy="9127353"/>
          </a:xfrm>
          <a:custGeom>
            <a:avLst/>
            <a:gdLst/>
            <a:ahLst/>
            <a:cxnLst/>
            <a:rect l="l" t="t" r="r" b="b"/>
            <a:pathLst>
              <a:path w="14719584" h="9127353">
                <a:moveTo>
                  <a:pt x="0" y="0"/>
                </a:moveTo>
                <a:lnTo>
                  <a:pt x="14719584" y="0"/>
                </a:lnTo>
                <a:lnTo>
                  <a:pt x="14719584" y="9127353"/>
                </a:lnTo>
                <a:lnTo>
                  <a:pt x="0" y="9127353"/>
                </a:lnTo>
                <a:lnTo>
                  <a:pt x="0" y="0"/>
                </a:lnTo>
                <a:close/>
              </a:path>
            </a:pathLst>
          </a:custGeom>
          <a:blipFill>
            <a:blip r:embed="rId4"/>
            <a:stretch>
              <a:fillRect t="-4911" b="-2698"/>
            </a:stretch>
          </a:blipFill>
        </p:spPr>
        <p:txBody>
          <a:bodyPr/>
          <a:lstStyle/>
          <a:p>
            <a:endParaRPr lang="en-US"/>
          </a:p>
        </p:txBody>
      </p:sp>
      <p:sp>
        <p:nvSpPr>
          <p:cNvPr id="4" name="Freeform 4"/>
          <p:cNvSpPr/>
          <p:nvPr/>
        </p:nvSpPr>
        <p:spPr>
          <a:xfrm>
            <a:off x="15369216" y="6270079"/>
            <a:ext cx="3265377" cy="4275452"/>
          </a:xfrm>
          <a:custGeom>
            <a:avLst/>
            <a:gdLst/>
            <a:ahLst/>
            <a:cxnLst/>
            <a:rect l="l" t="t" r="r" b="b"/>
            <a:pathLst>
              <a:path w="3265377" h="4275452">
                <a:moveTo>
                  <a:pt x="0" y="0"/>
                </a:moveTo>
                <a:lnTo>
                  <a:pt x="3265377" y="0"/>
                </a:lnTo>
                <a:lnTo>
                  <a:pt x="3265377" y="4275453"/>
                </a:lnTo>
                <a:lnTo>
                  <a:pt x="0" y="4275453"/>
                </a:lnTo>
                <a:lnTo>
                  <a:pt x="0" y="0"/>
                </a:lnTo>
                <a:close/>
              </a:path>
            </a:pathLst>
          </a:custGeom>
          <a:blipFill>
            <a:blip r:embed="rId5"/>
            <a:stretch>
              <a:fillRect/>
            </a:stretch>
          </a:blipFill>
        </p:spPr>
        <p:txBody>
          <a:bodyPr/>
          <a:lstStyle/>
          <a:p>
            <a:endParaRPr lang="en-US"/>
          </a:p>
        </p:txBody>
      </p:sp>
      <p:sp>
        <p:nvSpPr>
          <p:cNvPr id="5" name="Freeform 5"/>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3231775" y="1312196"/>
            <a:ext cx="12820674" cy="8487140"/>
          </a:xfrm>
          <a:prstGeom prst="rect">
            <a:avLst/>
          </a:prstGeom>
        </p:spPr>
        <p:txBody>
          <a:bodyPr lIns="0" tIns="0" rIns="0" bIns="0" rtlCol="0" anchor="t">
            <a:spAutoFit/>
          </a:bodyPr>
          <a:lstStyle/>
          <a:p>
            <a:pPr algn="ctr">
              <a:lnSpc>
                <a:spcPts val="8904"/>
              </a:lnSpc>
            </a:pPr>
            <a:r>
              <a:rPr lang="en-US" sz="6360" b="1" u="sng">
                <a:solidFill>
                  <a:srgbClr val="000000"/>
                </a:solidFill>
                <a:latin typeface="Canva Sans Bold"/>
                <a:ea typeface="Canva Sans Bold"/>
                <a:cs typeface="Canva Sans Bold"/>
                <a:sym typeface="Canva Sans Bold"/>
              </a:rPr>
              <a:t>ΔΡΑΣΤΗΡΙΟΤΗΤΑ 2</a:t>
            </a:r>
            <a:r>
              <a:rPr lang="en-US" sz="6360" b="1">
                <a:solidFill>
                  <a:srgbClr val="000000"/>
                </a:solidFill>
                <a:latin typeface="Canva Sans Bold"/>
                <a:ea typeface="Canva Sans Bold"/>
                <a:cs typeface="Canva Sans Bold"/>
                <a:sym typeface="Canva Sans Bold"/>
              </a:rPr>
              <a:t>: </a:t>
            </a:r>
          </a:p>
          <a:p>
            <a:pPr algn="ctr">
              <a:lnSpc>
                <a:spcPts val="8274"/>
              </a:lnSpc>
            </a:pPr>
            <a:r>
              <a:rPr lang="en-US" sz="5910">
                <a:solidFill>
                  <a:srgbClr val="000000"/>
                </a:solidFill>
                <a:latin typeface="Canva Sans"/>
                <a:ea typeface="Canva Sans"/>
                <a:cs typeface="Canva Sans"/>
                <a:sym typeface="Canva Sans"/>
              </a:rPr>
              <a:t>Αφού παρακολουθήσεις το βίντεο, να σημειώσεις με Χ </a:t>
            </a:r>
          </a:p>
          <a:p>
            <a:pPr algn="ctr">
              <a:lnSpc>
                <a:spcPts val="8274"/>
              </a:lnSpc>
            </a:pPr>
            <a:r>
              <a:rPr lang="en-US" sz="5910">
                <a:solidFill>
                  <a:srgbClr val="000000"/>
                </a:solidFill>
                <a:latin typeface="Canva Sans"/>
                <a:ea typeface="Canva Sans"/>
                <a:cs typeface="Canva Sans"/>
                <a:sym typeface="Canva Sans"/>
              </a:rPr>
              <a:t>-Στη Στήλη Α </a:t>
            </a:r>
            <a:r>
              <a:rPr lang="en-US" sz="5910" b="1">
                <a:solidFill>
                  <a:srgbClr val="000000"/>
                </a:solidFill>
                <a:latin typeface="Canva Sans Bold"/>
                <a:ea typeface="Canva Sans Bold"/>
                <a:cs typeface="Canva Sans Bold"/>
                <a:sym typeface="Canva Sans Bold"/>
              </a:rPr>
              <a:t>αν έχεις ακούσει</a:t>
            </a:r>
            <a:r>
              <a:rPr lang="en-US" sz="5910">
                <a:solidFill>
                  <a:srgbClr val="000000"/>
                </a:solidFill>
                <a:latin typeface="Canva Sans"/>
                <a:ea typeface="Canva Sans"/>
                <a:cs typeface="Canva Sans"/>
                <a:sym typeface="Canva Sans"/>
              </a:rPr>
              <a:t> τη δήλωση ή κάτι παρόμοιο </a:t>
            </a:r>
          </a:p>
          <a:p>
            <a:pPr algn="ctr">
              <a:lnSpc>
                <a:spcPts val="8274"/>
              </a:lnSpc>
            </a:pPr>
            <a:r>
              <a:rPr lang="en-US" sz="5910">
                <a:solidFill>
                  <a:srgbClr val="000000"/>
                </a:solidFill>
                <a:latin typeface="Canva Sans"/>
                <a:ea typeface="Canva Sans"/>
                <a:cs typeface="Canva Sans"/>
                <a:sym typeface="Canva Sans"/>
              </a:rPr>
              <a:t>-Στη Στήλη Β </a:t>
            </a:r>
            <a:r>
              <a:rPr lang="en-US" sz="5910" b="1">
                <a:solidFill>
                  <a:srgbClr val="000000"/>
                </a:solidFill>
                <a:latin typeface="Canva Sans Bold"/>
                <a:ea typeface="Canva Sans Bold"/>
                <a:cs typeface="Canva Sans Bold"/>
                <a:sym typeface="Canva Sans Bold"/>
              </a:rPr>
              <a:t>αν έχεις πει</a:t>
            </a:r>
            <a:r>
              <a:rPr lang="en-US" sz="5910">
                <a:solidFill>
                  <a:srgbClr val="000000"/>
                </a:solidFill>
                <a:latin typeface="Canva Sans"/>
                <a:ea typeface="Canva Sans"/>
                <a:cs typeface="Canva Sans"/>
                <a:sym typeface="Canva Sans"/>
              </a:rPr>
              <a:t> κάτι παρόμοιο κάποια στιγμή</a:t>
            </a:r>
          </a:p>
          <a:p>
            <a:pPr algn="ctr">
              <a:lnSpc>
                <a:spcPts val="8904"/>
              </a:lnSpc>
              <a:spcBef>
                <a:spcPct val="0"/>
              </a:spcBef>
            </a:pPr>
            <a:endParaRPr lang="en-US" sz="5910">
              <a:solidFill>
                <a:srgbClr val="000000"/>
              </a:solidFill>
              <a:latin typeface="Canva Sans"/>
              <a:ea typeface="Canva Sans"/>
              <a:cs typeface="Canva Sans"/>
              <a:sym typeface="Canva Sans"/>
            </a:endParaRPr>
          </a:p>
        </p:txBody>
      </p:sp>
      <p:pic>
        <p:nvPicPr>
          <p:cNvPr id="7" name="Picture 7"/>
          <p:cNvPicPr>
            <a:picLocks noChangeAspect="1"/>
          </p:cNvPicPr>
          <p:nvPr/>
        </p:nvPicPr>
        <p:blipFill>
          <a:blip r:embed="rId7"/>
          <a:srcRect/>
          <a:stretch>
            <a:fillRect/>
          </a:stretch>
        </p:blipFill>
        <p:spPr>
          <a:xfrm rot="-6546926">
            <a:off x="-621525" y="3865800"/>
            <a:ext cx="4180838" cy="38672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369216" y="7120574"/>
            <a:ext cx="3265377" cy="4275452"/>
          </a:xfrm>
          <a:custGeom>
            <a:avLst/>
            <a:gdLst/>
            <a:ahLst/>
            <a:cxnLst/>
            <a:rect l="l" t="t" r="r" b="b"/>
            <a:pathLst>
              <a:path w="3265377" h="4275452">
                <a:moveTo>
                  <a:pt x="0" y="0"/>
                </a:moveTo>
                <a:lnTo>
                  <a:pt x="3265377" y="0"/>
                </a:lnTo>
                <a:lnTo>
                  <a:pt x="3265377" y="4275452"/>
                </a:lnTo>
                <a:lnTo>
                  <a:pt x="0" y="4275452"/>
                </a:lnTo>
                <a:lnTo>
                  <a:pt x="0" y="0"/>
                </a:lnTo>
                <a:close/>
              </a:path>
            </a:pathLst>
          </a:custGeom>
          <a:blipFill>
            <a:blip r:embed="rId4"/>
            <a:stretch>
              <a:fillRect/>
            </a:stretch>
          </a:blipFill>
        </p:spPr>
        <p:txBody>
          <a:bodyPr/>
          <a:lstStyle/>
          <a:p>
            <a:endParaRPr lang="en-US"/>
          </a:p>
        </p:txBody>
      </p:sp>
      <p:sp>
        <p:nvSpPr>
          <p:cNvPr id="4" name="Freeform 4"/>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5" name="Freeform 5"/>
          <p:cNvSpPr/>
          <p:nvPr/>
        </p:nvSpPr>
        <p:spPr>
          <a:xfrm>
            <a:off x="3358374" y="1028700"/>
            <a:ext cx="10070302" cy="8229600"/>
          </a:xfrm>
          <a:custGeom>
            <a:avLst/>
            <a:gdLst/>
            <a:ahLst/>
            <a:cxnLst/>
            <a:rect l="l" t="t" r="r" b="b"/>
            <a:pathLst>
              <a:path w="10070302" h="8229600">
                <a:moveTo>
                  <a:pt x="0" y="0"/>
                </a:moveTo>
                <a:lnTo>
                  <a:pt x="10070302" y="0"/>
                </a:lnTo>
                <a:lnTo>
                  <a:pt x="10070302" y="8229600"/>
                </a:lnTo>
                <a:lnTo>
                  <a:pt x="0" y="8229600"/>
                </a:lnTo>
                <a:lnTo>
                  <a:pt x="0" y="0"/>
                </a:lnTo>
                <a:close/>
              </a:path>
            </a:pathLst>
          </a:custGeom>
          <a:blipFill>
            <a:blip r:embed="rId6"/>
            <a:stretch>
              <a:fillRect l="-62392" t="-49499" r="-41344" b="-16601"/>
            </a:stretch>
          </a:blipFill>
        </p:spPr>
        <p:txBody>
          <a:bodyPr/>
          <a:lstStyle/>
          <a:p>
            <a:endParaRPr lang="en-US"/>
          </a:p>
        </p:txBody>
      </p:sp>
      <p:sp>
        <p:nvSpPr>
          <p:cNvPr id="6" name="Freeform 6"/>
          <p:cNvSpPr/>
          <p:nvPr/>
        </p:nvSpPr>
        <p:spPr>
          <a:xfrm rot="761951">
            <a:off x="11494484" y="249216"/>
            <a:ext cx="1452454" cy="2243959"/>
          </a:xfrm>
          <a:custGeom>
            <a:avLst/>
            <a:gdLst/>
            <a:ahLst/>
            <a:cxnLst/>
            <a:rect l="l" t="t" r="r" b="b"/>
            <a:pathLst>
              <a:path w="1452454" h="2243959">
                <a:moveTo>
                  <a:pt x="0" y="0"/>
                </a:moveTo>
                <a:lnTo>
                  <a:pt x="1452454" y="0"/>
                </a:lnTo>
                <a:lnTo>
                  <a:pt x="1452454" y="2243959"/>
                </a:lnTo>
                <a:lnTo>
                  <a:pt x="0" y="22439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958633">
            <a:off x="-218903" y="5622781"/>
            <a:ext cx="5223489" cy="1475636"/>
          </a:xfrm>
          <a:custGeom>
            <a:avLst/>
            <a:gdLst/>
            <a:ahLst/>
            <a:cxnLst/>
            <a:rect l="l" t="t" r="r" b="b"/>
            <a:pathLst>
              <a:path w="5223489" h="1475636">
                <a:moveTo>
                  <a:pt x="0" y="0"/>
                </a:moveTo>
                <a:lnTo>
                  <a:pt x="5223489" y="0"/>
                </a:lnTo>
                <a:lnTo>
                  <a:pt x="5223489" y="1475635"/>
                </a:lnTo>
                <a:lnTo>
                  <a:pt x="0" y="147563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rnd">
            <a:noFill/>
            <a:prstDash val="solid"/>
            <a:round/>
          </a:ln>
        </p:spPr>
        <p:txBody>
          <a:bodyPr/>
          <a:lstStyle/>
          <a:p>
            <a:endParaRPr lang="en-US"/>
          </a:p>
        </p:txBody>
      </p:sp>
      <p:sp>
        <p:nvSpPr>
          <p:cNvPr id="8" name="TextBox 8"/>
          <p:cNvSpPr txBox="1"/>
          <p:nvPr/>
        </p:nvSpPr>
        <p:spPr>
          <a:xfrm>
            <a:off x="3785193" y="1646259"/>
            <a:ext cx="9643484" cy="6410328"/>
          </a:xfrm>
          <a:prstGeom prst="rect">
            <a:avLst/>
          </a:prstGeom>
        </p:spPr>
        <p:txBody>
          <a:bodyPr lIns="0" tIns="0" rIns="0" bIns="0" rtlCol="0" anchor="t">
            <a:spAutoFit/>
          </a:bodyPr>
          <a:lstStyle/>
          <a:p>
            <a:pPr algn="ctr">
              <a:lnSpc>
                <a:spcPts val="12599"/>
              </a:lnSpc>
            </a:pPr>
            <a:r>
              <a:rPr lang="en-US" sz="8999" b="1">
                <a:solidFill>
                  <a:srgbClr val="000000"/>
                </a:solidFill>
                <a:latin typeface="Canva Sans Bold"/>
                <a:ea typeface="Canva Sans Bold"/>
                <a:cs typeface="Canva Sans Bold"/>
                <a:sym typeface="Canva Sans Bold"/>
              </a:rPr>
              <a:t>ΠΟΙΑ ΣΥΜΠΕΡΙΦΟΡΑ</a:t>
            </a:r>
          </a:p>
          <a:p>
            <a:pPr algn="ctr">
              <a:lnSpc>
                <a:spcPts val="12599"/>
              </a:lnSpc>
            </a:pPr>
            <a:r>
              <a:rPr lang="en-US" sz="8999" b="1">
                <a:solidFill>
                  <a:srgbClr val="000000"/>
                </a:solidFill>
                <a:latin typeface="Canva Sans Bold"/>
                <a:ea typeface="Canva Sans Bold"/>
                <a:cs typeface="Canva Sans Bold"/>
                <a:sym typeface="Canva Sans Bold"/>
              </a:rPr>
              <a:t>ΘΕΩΡΕΙΤΑΙ</a:t>
            </a:r>
          </a:p>
          <a:p>
            <a:pPr algn="ctr">
              <a:lnSpc>
                <a:spcPts val="13649"/>
              </a:lnSpc>
            </a:pPr>
            <a:r>
              <a:rPr lang="en-US" sz="9749" b="1">
                <a:solidFill>
                  <a:srgbClr val="000000"/>
                </a:solidFill>
                <a:latin typeface="Canva Sans Bold"/>
                <a:ea typeface="Canva Sans Bold"/>
                <a:cs typeface="Canva Sans Bold"/>
                <a:sym typeface="Canva Sans Bold"/>
              </a:rPr>
              <a:t>ΡΑΤΣΙΣΤΙΚΗ;</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9A0A6"/>
              </a:solidFill>
              <a:prstDash val="solid"/>
              <a:miter/>
            </a:ln>
          </p:spPr>
          <p:txBody>
            <a:bodyPr/>
            <a:lstStyle/>
            <a:p>
              <a:endParaRPr lang="en-US"/>
            </a:p>
          </p:txBody>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729"/>
                </a:lnSpc>
                <a:spcBef>
                  <a:spcPct val="0"/>
                </a:spcBef>
              </a:pPr>
              <a:endParaRPr/>
            </a:p>
          </p:txBody>
        </p:sp>
      </p:grpSp>
      <p:sp>
        <p:nvSpPr>
          <p:cNvPr id="6" name="Freeform 6"/>
          <p:cNvSpPr/>
          <p:nvPr/>
        </p:nvSpPr>
        <p:spPr>
          <a:xfrm>
            <a:off x="15369216" y="7120574"/>
            <a:ext cx="3265377" cy="4275452"/>
          </a:xfrm>
          <a:custGeom>
            <a:avLst/>
            <a:gdLst/>
            <a:ahLst/>
            <a:cxnLst/>
            <a:rect l="l" t="t" r="r" b="b"/>
            <a:pathLst>
              <a:path w="3265377" h="4275452">
                <a:moveTo>
                  <a:pt x="0" y="0"/>
                </a:moveTo>
                <a:lnTo>
                  <a:pt x="3265377" y="0"/>
                </a:lnTo>
                <a:lnTo>
                  <a:pt x="3265377" y="4275452"/>
                </a:lnTo>
                <a:lnTo>
                  <a:pt x="0" y="4275452"/>
                </a:lnTo>
                <a:lnTo>
                  <a:pt x="0" y="0"/>
                </a:lnTo>
                <a:close/>
              </a:path>
            </a:pathLst>
          </a:custGeom>
          <a:blipFill>
            <a:blip r:embed="rId4"/>
            <a:stretch>
              <a:fillRect/>
            </a:stretch>
          </a:blipFill>
        </p:spPr>
        <p:txBody>
          <a:bodyPr/>
          <a:lstStyle/>
          <a:p>
            <a:endParaRPr lang="en-US"/>
          </a:p>
        </p:txBody>
      </p:sp>
      <p:sp>
        <p:nvSpPr>
          <p:cNvPr id="7" name="Freeform 7"/>
          <p:cNvSpPr/>
          <p:nvPr/>
        </p:nvSpPr>
        <p:spPr>
          <a:xfrm rot="6526256">
            <a:off x="-17861" y="-919303"/>
            <a:ext cx="2093121" cy="3664107"/>
          </a:xfrm>
          <a:custGeom>
            <a:avLst/>
            <a:gdLst/>
            <a:ahLst/>
            <a:cxnLst/>
            <a:rect l="l" t="t" r="r" b="b"/>
            <a:pathLst>
              <a:path w="2093121" h="3664107">
                <a:moveTo>
                  <a:pt x="0" y="0"/>
                </a:moveTo>
                <a:lnTo>
                  <a:pt x="2093122" y="0"/>
                </a:lnTo>
                <a:lnTo>
                  <a:pt x="2093122" y="3664107"/>
                </a:lnTo>
                <a:lnTo>
                  <a:pt x="0" y="3664107"/>
                </a:lnTo>
                <a:lnTo>
                  <a:pt x="0" y="0"/>
                </a:lnTo>
                <a:close/>
              </a:path>
            </a:pathLst>
          </a:custGeom>
          <a:blipFill>
            <a:blip r:embed="rId5"/>
            <a:stretch>
              <a:fillRect/>
            </a:stretch>
          </a:blipFill>
        </p:spPr>
        <p:txBody>
          <a:bodyPr/>
          <a:lstStyle/>
          <a:p>
            <a:endParaRPr lang="en-US"/>
          </a:p>
        </p:txBody>
      </p:sp>
      <p:sp>
        <p:nvSpPr>
          <p:cNvPr id="8" name="Freeform 8"/>
          <p:cNvSpPr/>
          <p:nvPr/>
        </p:nvSpPr>
        <p:spPr>
          <a:xfrm>
            <a:off x="1119633" y="1028700"/>
            <a:ext cx="8214169" cy="8229600"/>
          </a:xfrm>
          <a:custGeom>
            <a:avLst/>
            <a:gdLst/>
            <a:ahLst/>
            <a:cxnLst/>
            <a:rect l="l" t="t" r="r" b="b"/>
            <a:pathLst>
              <a:path w="8214169" h="8229600">
                <a:moveTo>
                  <a:pt x="0" y="0"/>
                </a:moveTo>
                <a:lnTo>
                  <a:pt x="8214170" y="0"/>
                </a:lnTo>
                <a:lnTo>
                  <a:pt x="8214170" y="8229600"/>
                </a:lnTo>
                <a:lnTo>
                  <a:pt x="0" y="8229600"/>
                </a:lnTo>
                <a:lnTo>
                  <a:pt x="0" y="0"/>
                </a:lnTo>
                <a:close/>
              </a:path>
            </a:pathLst>
          </a:custGeom>
          <a:blipFill>
            <a:blip r:embed="rId6"/>
            <a:stretch>
              <a:fillRect/>
            </a:stretch>
          </a:blipFill>
        </p:spPr>
        <p:txBody>
          <a:bodyPr/>
          <a:lstStyle/>
          <a:p>
            <a:endParaRPr lang="en-US"/>
          </a:p>
        </p:txBody>
      </p:sp>
      <p:sp>
        <p:nvSpPr>
          <p:cNvPr id="9" name="Freeform 9"/>
          <p:cNvSpPr/>
          <p:nvPr/>
        </p:nvSpPr>
        <p:spPr>
          <a:xfrm>
            <a:off x="7485652" y="249216"/>
            <a:ext cx="1009077" cy="1558968"/>
          </a:xfrm>
          <a:custGeom>
            <a:avLst/>
            <a:gdLst/>
            <a:ahLst/>
            <a:cxnLst/>
            <a:rect l="l" t="t" r="r" b="b"/>
            <a:pathLst>
              <a:path w="1009077" h="1558968">
                <a:moveTo>
                  <a:pt x="0" y="0"/>
                </a:moveTo>
                <a:lnTo>
                  <a:pt x="1009078" y="0"/>
                </a:lnTo>
                <a:lnTo>
                  <a:pt x="1009078" y="1558968"/>
                </a:lnTo>
                <a:lnTo>
                  <a:pt x="0" y="1558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958633">
            <a:off x="5378447" y="7092269"/>
            <a:ext cx="5223489" cy="1475636"/>
          </a:xfrm>
          <a:custGeom>
            <a:avLst/>
            <a:gdLst/>
            <a:ahLst/>
            <a:cxnLst/>
            <a:rect l="l" t="t" r="r" b="b"/>
            <a:pathLst>
              <a:path w="5223489" h="1475636">
                <a:moveTo>
                  <a:pt x="0" y="0"/>
                </a:moveTo>
                <a:lnTo>
                  <a:pt x="5223489" y="0"/>
                </a:lnTo>
                <a:lnTo>
                  <a:pt x="5223489" y="1475636"/>
                </a:lnTo>
                <a:lnTo>
                  <a:pt x="0" y="147563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rnd">
            <a:noFill/>
            <a:prstDash val="solid"/>
            <a:round/>
          </a:ln>
        </p:spPr>
        <p:txBody>
          <a:bodyPr/>
          <a:lstStyle/>
          <a:p>
            <a:endParaRPr lang="en-US"/>
          </a:p>
        </p:txBody>
      </p:sp>
      <p:sp>
        <p:nvSpPr>
          <p:cNvPr id="11" name="Freeform 11"/>
          <p:cNvSpPr/>
          <p:nvPr/>
        </p:nvSpPr>
        <p:spPr>
          <a:xfrm>
            <a:off x="9333803" y="1028700"/>
            <a:ext cx="7985603" cy="8229600"/>
          </a:xfrm>
          <a:custGeom>
            <a:avLst/>
            <a:gdLst/>
            <a:ahLst/>
            <a:cxnLst/>
            <a:rect l="l" t="t" r="r" b="b"/>
            <a:pathLst>
              <a:path w="7985603" h="8229600">
                <a:moveTo>
                  <a:pt x="0" y="0"/>
                </a:moveTo>
                <a:lnTo>
                  <a:pt x="7985603" y="0"/>
                </a:lnTo>
                <a:lnTo>
                  <a:pt x="7985603" y="8229600"/>
                </a:lnTo>
                <a:lnTo>
                  <a:pt x="0" y="8229600"/>
                </a:lnTo>
                <a:lnTo>
                  <a:pt x="0" y="0"/>
                </a:lnTo>
                <a:close/>
              </a:path>
            </a:pathLst>
          </a:custGeom>
          <a:blipFill>
            <a:blip r:embed="rId11"/>
            <a:stretch>
              <a:fillRect t="-23108" b="-23108"/>
            </a:stretch>
          </a:blipFill>
        </p:spPr>
        <p:txBody>
          <a:bodyPr/>
          <a:lstStyle/>
          <a:p>
            <a:endParaRPr lang="en-US"/>
          </a:p>
        </p:txBody>
      </p:sp>
      <p:sp>
        <p:nvSpPr>
          <p:cNvPr id="12" name="TextBox 12"/>
          <p:cNvSpPr txBox="1"/>
          <p:nvPr/>
        </p:nvSpPr>
        <p:spPr>
          <a:xfrm>
            <a:off x="579808" y="2040124"/>
            <a:ext cx="8564192" cy="6718721"/>
          </a:xfrm>
          <a:prstGeom prst="rect">
            <a:avLst/>
          </a:prstGeom>
        </p:spPr>
        <p:txBody>
          <a:bodyPr lIns="0" tIns="0" rIns="0" bIns="0" rtlCol="0" anchor="t">
            <a:spAutoFit/>
          </a:bodyPr>
          <a:lstStyle/>
          <a:p>
            <a:pPr algn="ctr">
              <a:lnSpc>
                <a:spcPts val="5905"/>
              </a:lnSpc>
            </a:pPr>
            <a:r>
              <a:rPr lang="en-US" sz="4218" b="1">
                <a:solidFill>
                  <a:srgbClr val="000000"/>
                </a:solidFill>
                <a:latin typeface="Canva Sans Bold"/>
                <a:ea typeface="Canva Sans Bold"/>
                <a:cs typeface="Canva Sans Bold"/>
                <a:sym typeface="Canva Sans Bold"/>
              </a:rPr>
              <a:t>Ρατσισμός θεωρείται</a:t>
            </a:r>
          </a:p>
          <a:p>
            <a:pPr algn="ctr">
              <a:lnSpc>
                <a:spcPts val="5905"/>
              </a:lnSpc>
            </a:pPr>
            <a:r>
              <a:rPr lang="en-US" sz="4218" b="1">
                <a:solidFill>
                  <a:srgbClr val="000000"/>
                </a:solidFill>
                <a:latin typeface="Canva Sans Bold"/>
                <a:ea typeface="Canva Sans Bold"/>
                <a:cs typeface="Canva Sans Bold"/>
                <a:sym typeface="Canva Sans Bold"/>
              </a:rPr>
              <a:t>η διαδικασία</a:t>
            </a:r>
          </a:p>
          <a:p>
            <a:pPr algn="ctr">
              <a:lnSpc>
                <a:spcPts val="5905"/>
              </a:lnSpc>
            </a:pPr>
            <a:r>
              <a:rPr lang="en-US" sz="4218" b="1">
                <a:solidFill>
                  <a:srgbClr val="000000"/>
                </a:solidFill>
                <a:latin typeface="Canva Sans Bold"/>
                <a:ea typeface="Canva Sans Bold"/>
                <a:cs typeface="Canva Sans Bold"/>
                <a:sym typeface="Canva Sans Bold"/>
              </a:rPr>
              <a:t>περιθωριοποίησης,</a:t>
            </a:r>
          </a:p>
          <a:p>
            <a:pPr algn="ctr">
              <a:lnSpc>
                <a:spcPts val="5905"/>
              </a:lnSpc>
            </a:pPr>
            <a:r>
              <a:rPr lang="en-US" sz="4218" b="1">
                <a:solidFill>
                  <a:srgbClr val="000000"/>
                </a:solidFill>
                <a:latin typeface="Canva Sans Bold"/>
                <a:ea typeface="Canva Sans Bold"/>
                <a:cs typeface="Canva Sans Bold"/>
                <a:sym typeface="Canva Sans Bold"/>
              </a:rPr>
              <a:t>αποκλεισμού και</a:t>
            </a:r>
          </a:p>
          <a:p>
            <a:pPr algn="ctr">
              <a:lnSpc>
                <a:spcPts val="5905"/>
              </a:lnSpc>
            </a:pPr>
            <a:r>
              <a:rPr lang="en-US" sz="4218" b="1">
                <a:solidFill>
                  <a:srgbClr val="000000"/>
                </a:solidFill>
                <a:latin typeface="Canva Sans Bold"/>
                <a:ea typeface="Canva Sans Bold"/>
                <a:cs typeface="Canva Sans Bold"/>
                <a:sym typeface="Canva Sans Bold"/>
              </a:rPr>
              <a:t>διάκρισης σε βάρος</a:t>
            </a:r>
          </a:p>
          <a:p>
            <a:pPr algn="ctr">
              <a:lnSpc>
                <a:spcPts val="5905"/>
              </a:lnSpc>
            </a:pPr>
            <a:r>
              <a:rPr lang="en-US" sz="4218" b="1">
                <a:solidFill>
                  <a:srgbClr val="000000"/>
                </a:solidFill>
                <a:latin typeface="Canva Sans Bold"/>
                <a:ea typeface="Canva Sans Bold"/>
                <a:cs typeface="Canva Sans Bold"/>
                <a:sym typeface="Canva Sans Bold"/>
              </a:rPr>
              <a:t>όσων θεωρούνται</a:t>
            </a:r>
          </a:p>
          <a:p>
            <a:pPr algn="ctr">
              <a:lnSpc>
                <a:spcPts val="5905"/>
              </a:lnSpc>
            </a:pPr>
            <a:r>
              <a:rPr lang="en-US" sz="4218" b="1">
                <a:solidFill>
                  <a:srgbClr val="000000"/>
                </a:solidFill>
                <a:latin typeface="Canva Sans Bold"/>
                <a:ea typeface="Canva Sans Bold"/>
                <a:cs typeface="Canva Sans Bold"/>
                <a:sym typeface="Canva Sans Bold"/>
              </a:rPr>
              <a:t>«διαφορετικοί»</a:t>
            </a:r>
          </a:p>
          <a:p>
            <a:pPr algn="ctr">
              <a:lnSpc>
                <a:spcPts val="5905"/>
              </a:lnSpc>
            </a:pPr>
            <a:r>
              <a:rPr lang="en-US" sz="4218" b="1">
                <a:solidFill>
                  <a:srgbClr val="000000"/>
                </a:solidFill>
                <a:latin typeface="Canva Sans Bold"/>
                <a:ea typeface="Canva Sans Bold"/>
                <a:cs typeface="Canva Sans Bold"/>
                <a:sym typeface="Canva Sans Bold"/>
              </a:rPr>
              <a:t>από εμάς</a:t>
            </a:r>
          </a:p>
          <a:p>
            <a:pPr algn="ctr">
              <a:lnSpc>
                <a:spcPts val="5905"/>
              </a:lnSpc>
            </a:pPr>
            <a:endParaRPr lang="en-US" sz="4218" b="1">
              <a:solidFill>
                <a:srgbClr val="000000"/>
              </a:solidFill>
              <a:latin typeface="Canva Sans Bold"/>
              <a:ea typeface="Canva Sans Bold"/>
              <a:cs typeface="Canva Sans Bold"/>
              <a:sym typeface="Canva Sans Bold"/>
            </a:endParaRPr>
          </a:p>
        </p:txBody>
      </p:sp>
      <p:sp>
        <p:nvSpPr>
          <p:cNvPr id="13" name="TextBox 13"/>
          <p:cNvSpPr txBox="1"/>
          <p:nvPr/>
        </p:nvSpPr>
        <p:spPr>
          <a:xfrm>
            <a:off x="9333803" y="991590"/>
            <a:ext cx="7925497" cy="7761497"/>
          </a:xfrm>
          <a:prstGeom prst="rect">
            <a:avLst/>
          </a:prstGeom>
        </p:spPr>
        <p:txBody>
          <a:bodyPr lIns="0" tIns="0" rIns="0" bIns="0" rtlCol="0" anchor="t">
            <a:spAutoFit/>
          </a:bodyPr>
          <a:lstStyle/>
          <a:p>
            <a:pPr algn="ctr">
              <a:lnSpc>
                <a:spcPts val="6641"/>
              </a:lnSpc>
            </a:pPr>
            <a:r>
              <a:rPr lang="en-US" sz="4743" b="1">
                <a:solidFill>
                  <a:srgbClr val="000000"/>
                </a:solidFill>
                <a:latin typeface="Canva Sans Bold"/>
                <a:ea typeface="Canva Sans Bold"/>
                <a:cs typeface="Canva Sans Bold"/>
                <a:sym typeface="Canva Sans Bold"/>
              </a:rPr>
              <a:t>Ρατσιστικό περιστατικό ή συμπεριφορά εκλαμβάνεται οποιοδήποτε περιστατικό καλλιεργεί</a:t>
            </a:r>
            <a:r>
              <a:rPr lang="en-US" sz="4743" b="1">
                <a:solidFill>
                  <a:srgbClr val="E24B5E"/>
                </a:solidFill>
                <a:latin typeface="Canva Sans Bold"/>
                <a:ea typeface="Canva Sans Bold"/>
                <a:cs typeface="Canva Sans Bold"/>
                <a:sym typeface="Canva Sans Bold"/>
              </a:rPr>
              <a:t> </a:t>
            </a:r>
            <a:r>
              <a:rPr lang="en-US" sz="4743" b="1">
                <a:solidFill>
                  <a:srgbClr val="000000"/>
                </a:solidFill>
                <a:latin typeface="Canva Sans Bold"/>
                <a:ea typeface="Canva Sans Bold"/>
                <a:cs typeface="Canva Sans Bold"/>
                <a:sym typeface="Canva Sans Bold"/>
              </a:rPr>
              <a:t>περιβάλλον  </a:t>
            </a:r>
          </a:p>
          <a:p>
            <a:pPr algn="ctr">
              <a:lnSpc>
                <a:spcPts val="9142"/>
              </a:lnSpc>
            </a:pPr>
            <a:r>
              <a:rPr lang="en-US" sz="6530" b="1">
                <a:solidFill>
                  <a:srgbClr val="FF3131"/>
                </a:solidFill>
                <a:latin typeface="Canva Sans Bold"/>
                <a:ea typeface="Canva Sans Bold"/>
                <a:cs typeface="Canva Sans Bold"/>
                <a:sym typeface="Canva Sans Bold"/>
              </a:rPr>
              <a:t>εχθρότητας</a:t>
            </a:r>
            <a:r>
              <a:rPr lang="en-US" sz="6530" b="1">
                <a:solidFill>
                  <a:srgbClr val="000000"/>
                </a:solidFill>
                <a:latin typeface="Canva Sans Bold"/>
                <a:ea typeface="Canva Sans Bold"/>
                <a:cs typeface="Canva Sans Bold"/>
                <a:sym typeface="Canva Sans Bold"/>
              </a:rPr>
              <a:t> </a:t>
            </a:r>
          </a:p>
          <a:p>
            <a:pPr algn="ctr">
              <a:lnSpc>
                <a:spcPts val="6641"/>
              </a:lnSpc>
            </a:pPr>
            <a:r>
              <a:rPr lang="en-US" sz="4743" b="1">
                <a:solidFill>
                  <a:srgbClr val="000000"/>
                </a:solidFill>
                <a:latin typeface="Canva Sans Bold"/>
                <a:ea typeface="Canva Sans Bold"/>
                <a:cs typeface="Canva Sans Bold"/>
                <a:sym typeface="Canva Sans Bold"/>
              </a:rPr>
              <a:t>βλάπτοντας </a:t>
            </a:r>
          </a:p>
          <a:p>
            <a:pPr algn="ctr">
              <a:lnSpc>
                <a:spcPts val="6427"/>
              </a:lnSpc>
            </a:pPr>
            <a:r>
              <a:rPr lang="en-US" sz="4590" b="1">
                <a:solidFill>
                  <a:srgbClr val="000000"/>
                </a:solidFill>
                <a:latin typeface="Canva Sans Bold"/>
                <a:ea typeface="Canva Sans Bold"/>
                <a:cs typeface="Canva Sans Bold"/>
                <a:sym typeface="Canva Sans Bold"/>
              </a:rPr>
              <a:t>σοβαρά ευρύτερες</a:t>
            </a:r>
          </a:p>
          <a:p>
            <a:pPr algn="ctr">
              <a:lnSpc>
                <a:spcPts val="6427"/>
              </a:lnSpc>
            </a:pPr>
            <a:r>
              <a:rPr lang="en-US" sz="4590" b="1">
                <a:solidFill>
                  <a:srgbClr val="000000"/>
                </a:solidFill>
                <a:latin typeface="Canva Sans Bold"/>
                <a:ea typeface="Canva Sans Bold"/>
                <a:cs typeface="Canva Sans Bold"/>
                <a:sym typeface="Canva Sans Bold"/>
              </a:rPr>
              <a:t>κοινότητες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sp>
        <p:nvSpPr>
          <p:cNvPr id="2" name="TextBox 2"/>
          <p:cNvSpPr txBox="1"/>
          <p:nvPr/>
        </p:nvSpPr>
        <p:spPr>
          <a:xfrm rot="-1041530">
            <a:off x="4708377" y="2026575"/>
            <a:ext cx="8653264" cy="3195319"/>
          </a:xfrm>
          <a:prstGeom prst="rect">
            <a:avLst/>
          </a:prstGeom>
        </p:spPr>
        <p:txBody>
          <a:bodyPr lIns="0" tIns="0" rIns="0" bIns="0" rtlCol="0" anchor="t">
            <a:spAutoFit/>
          </a:bodyPr>
          <a:lstStyle/>
          <a:p>
            <a:pPr algn="ctr">
              <a:lnSpc>
                <a:spcPts val="12880"/>
              </a:lnSpc>
            </a:pPr>
            <a:r>
              <a:rPr lang="en-US" sz="9200" b="1">
                <a:solidFill>
                  <a:srgbClr val="000000"/>
                </a:solidFill>
                <a:latin typeface="Canva Sans Bold"/>
                <a:ea typeface="Canva Sans Bold"/>
                <a:cs typeface="Canva Sans Bold"/>
                <a:sym typeface="Canva Sans Bold"/>
              </a:rPr>
              <a:t>ΡΑΤΣΙΣΤΙΚΗ</a:t>
            </a:r>
          </a:p>
          <a:p>
            <a:pPr algn="ctr">
              <a:lnSpc>
                <a:spcPts val="12880"/>
              </a:lnSpc>
            </a:pPr>
            <a:r>
              <a:rPr lang="en-US" sz="9200" b="1">
                <a:solidFill>
                  <a:srgbClr val="000000"/>
                </a:solidFill>
                <a:latin typeface="Canva Sans Bold"/>
                <a:ea typeface="Canva Sans Bold"/>
                <a:cs typeface="Canva Sans Bold"/>
                <a:sym typeface="Canva Sans Bold"/>
              </a:rPr>
              <a:t>ΣΥΜΠΕΡΙΦΟΡΑ</a:t>
            </a:r>
          </a:p>
        </p:txBody>
      </p:sp>
      <p:sp>
        <p:nvSpPr>
          <p:cNvPr id="3" name="Freeform 3"/>
          <p:cNvSpPr/>
          <p:nvPr/>
        </p:nvSpPr>
        <p:spPr>
          <a:xfrm rot="-404426">
            <a:off x="3351731" y="383152"/>
            <a:ext cx="3346694" cy="2677355"/>
          </a:xfrm>
          <a:custGeom>
            <a:avLst/>
            <a:gdLst/>
            <a:ahLst/>
            <a:cxnLst/>
            <a:rect l="l" t="t" r="r" b="b"/>
            <a:pathLst>
              <a:path w="3346694" h="2677355">
                <a:moveTo>
                  <a:pt x="0" y="0"/>
                </a:moveTo>
                <a:lnTo>
                  <a:pt x="3346694" y="0"/>
                </a:lnTo>
                <a:lnTo>
                  <a:pt x="3346694" y="2677356"/>
                </a:lnTo>
                <a:lnTo>
                  <a:pt x="0" y="267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6901" y="-55314"/>
            <a:ext cx="8829186" cy="6827156"/>
            <a:chOff x="0" y="0"/>
            <a:chExt cx="11772248" cy="9102874"/>
          </a:xfrm>
        </p:grpSpPr>
        <p:sp>
          <p:nvSpPr>
            <p:cNvPr id="5" name="Freeform 5"/>
            <p:cNvSpPr/>
            <p:nvPr/>
          </p:nvSpPr>
          <p:spPr>
            <a:xfrm>
              <a:off x="0" y="0"/>
              <a:ext cx="11772247" cy="9001274"/>
            </a:xfrm>
            <a:custGeom>
              <a:avLst/>
              <a:gdLst/>
              <a:ahLst/>
              <a:cxnLst/>
              <a:rect l="l" t="t" r="r" b="b"/>
              <a:pathLst>
                <a:path w="11772247" h="9001274">
                  <a:moveTo>
                    <a:pt x="0" y="0"/>
                  </a:moveTo>
                  <a:lnTo>
                    <a:pt x="11772247" y="0"/>
                  </a:lnTo>
                  <a:lnTo>
                    <a:pt x="11772247" y="9001274"/>
                  </a:lnTo>
                  <a:lnTo>
                    <a:pt x="0" y="9001274"/>
                  </a:lnTo>
                  <a:close/>
                </a:path>
              </a:pathLst>
            </a:custGeom>
            <a:solidFill>
              <a:srgbClr val="FF788F"/>
            </a:solidFill>
          </p:spPr>
          <p:txBody>
            <a:bodyPr/>
            <a:lstStyle/>
            <a:p>
              <a:endParaRPr lang="en-US"/>
            </a:p>
          </p:txBody>
        </p:sp>
        <p:sp>
          <p:nvSpPr>
            <p:cNvPr id="6" name="Freeform 6"/>
            <p:cNvSpPr/>
            <p:nvPr/>
          </p:nvSpPr>
          <p:spPr>
            <a:xfrm>
              <a:off x="0" y="0"/>
              <a:ext cx="11772247" cy="9102874"/>
            </a:xfrm>
            <a:custGeom>
              <a:avLst/>
              <a:gdLst/>
              <a:ahLst/>
              <a:cxnLst/>
              <a:rect l="l" t="t" r="r" b="b"/>
              <a:pathLst>
                <a:path w="11772247" h="9102874">
                  <a:moveTo>
                    <a:pt x="0" y="9001274"/>
                  </a:moveTo>
                  <a:lnTo>
                    <a:pt x="11772247" y="9001274"/>
                  </a:lnTo>
                  <a:lnTo>
                    <a:pt x="11645247" y="9102874"/>
                  </a:lnTo>
                  <a:cubicBezTo>
                    <a:pt x="11645247" y="9102874"/>
                    <a:pt x="10654647" y="9026674"/>
                    <a:pt x="10553047" y="9026674"/>
                  </a:cubicBezTo>
                  <a:lnTo>
                    <a:pt x="1219200" y="9026674"/>
                  </a:lnTo>
                  <a:cubicBezTo>
                    <a:pt x="1117600" y="9026674"/>
                    <a:pt x="127000" y="9102874"/>
                    <a:pt x="127000" y="9102874"/>
                  </a:cubicBezTo>
                  <a:lnTo>
                    <a:pt x="0" y="9001274"/>
                  </a:lnTo>
                  <a:lnTo>
                    <a:pt x="0" y="0"/>
                  </a:lnTo>
                  <a:lnTo>
                    <a:pt x="11772247" y="0"/>
                  </a:lnTo>
                  <a:lnTo>
                    <a:pt x="11772247" y="9001274"/>
                  </a:lnTo>
                  <a:lnTo>
                    <a:pt x="12700" y="9001274"/>
                  </a:lnTo>
                  <a:lnTo>
                    <a:pt x="12700" y="8988574"/>
                  </a:lnTo>
                  <a:lnTo>
                    <a:pt x="11759547" y="8988574"/>
                  </a:lnTo>
                  <a:lnTo>
                    <a:pt x="11759547" y="12700"/>
                  </a:lnTo>
                  <a:lnTo>
                    <a:pt x="12700" y="12700"/>
                  </a:lnTo>
                  <a:lnTo>
                    <a:pt x="12700" y="9001274"/>
                  </a:lnTo>
                </a:path>
              </a:pathLst>
            </a:custGeom>
            <a:solidFill>
              <a:srgbClr val="394C60">
                <a:alpha val="784"/>
              </a:srgbClr>
            </a:solidFill>
          </p:spPr>
          <p:txBody>
            <a:bodyPr/>
            <a:lstStyle/>
            <a:p>
              <a:endParaRPr lang="en-US"/>
            </a:p>
          </p:txBody>
        </p:sp>
        <p:sp>
          <p:nvSpPr>
            <p:cNvPr id="7" name="TextBox 7"/>
            <p:cNvSpPr txBox="1"/>
            <p:nvPr/>
          </p:nvSpPr>
          <p:spPr>
            <a:xfrm>
              <a:off x="0" y="-104775"/>
              <a:ext cx="11772248" cy="8648849"/>
            </a:xfrm>
            <a:prstGeom prst="rect">
              <a:avLst/>
            </a:prstGeom>
          </p:spPr>
          <p:txBody>
            <a:bodyPr lIns="203200" tIns="203200" rIns="203200" bIns="203200" rtlCol="0" anchor="t"/>
            <a:lstStyle/>
            <a:p>
              <a:pPr algn="ctr">
                <a:lnSpc>
                  <a:spcPts val="7000"/>
                </a:lnSpc>
              </a:pPr>
              <a:r>
                <a:rPr lang="en-US" sz="5000" b="1">
                  <a:solidFill>
                    <a:srgbClr val="FFFFFF"/>
                  </a:solidFill>
                  <a:latin typeface="Canva Sans Bold"/>
                  <a:ea typeface="Canva Sans Bold"/>
                  <a:cs typeface="Canva Sans Bold"/>
                  <a:sym typeface="Canva Sans Bold"/>
                </a:rPr>
                <a:t>Λεκτική προφορική, γραπτή ή ηλεκτρονική βία </a:t>
              </a:r>
              <a:r>
                <a:rPr lang="en-US" sz="5000" b="1">
                  <a:solidFill>
                    <a:srgbClr val="000000"/>
                  </a:solidFill>
                  <a:latin typeface="Canva Sans Bold"/>
                  <a:ea typeface="Canva Sans Bold"/>
                  <a:cs typeface="Canva Sans Bold"/>
                  <a:sym typeface="Canva Sans Bold"/>
                </a:rPr>
                <a:t>όπως ανέκδοτα, πειράγματα, προσβλητικά σχόλια, γελοιοποίηση ή ρατσιστικά σχόλια</a:t>
              </a:r>
            </a:p>
          </p:txBody>
        </p:sp>
      </p:grpSp>
      <p:grpSp>
        <p:nvGrpSpPr>
          <p:cNvPr id="8" name="Group 8"/>
          <p:cNvGrpSpPr/>
          <p:nvPr/>
        </p:nvGrpSpPr>
        <p:grpSpPr>
          <a:xfrm>
            <a:off x="8829186" y="0"/>
            <a:ext cx="9458814" cy="7412111"/>
            <a:chOff x="0" y="0"/>
            <a:chExt cx="12611752" cy="9882814"/>
          </a:xfrm>
        </p:grpSpPr>
        <p:sp>
          <p:nvSpPr>
            <p:cNvPr id="9" name="Freeform 9"/>
            <p:cNvSpPr/>
            <p:nvPr/>
          </p:nvSpPr>
          <p:spPr>
            <a:xfrm>
              <a:off x="0" y="0"/>
              <a:ext cx="12611753" cy="9781215"/>
            </a:xfrm>
            <a:custGeom>
              <a:avLst/>
              <a:gdLst/>
              <a:ahLst/>
              <a:cxnLst/>
              <a:rect l="l" t="t" r="r" b="b"/>
              <a:pathLst>
                <a:path w="12611753" h="9781215">
                  <a:moveTo>
                    <a:pt x="0" y="0"/>
                  </a:moveTo>
                  <a:lnTo>
                    <a:pt x="12611753" y="0"/>
                  </a:lnTo>
                  <a:lnTo>
                    <a:pt x="12611753" y="9781215"/>
                  </a:lnTo>
                  <a:lnTo>
                    <a:pt x="0" y="9781215"/>
                  </a:lnTo>
                  <a:close/>
                </a:path>
              </a:pathLst>
            </a:custGeom>
            <a:solidFill>
              <a:srgbClr val="FFBB5C"/>
            </a:solidFill>
          </p:spPr>
          <p:txBody>
            <a:bodyPr/>
            <a:lstStyle/>
            <a:p>
              <a:endParaRPr lang="en-US"/>
            </a:p>
          </p:txBody>
        </p:sp>
        <p:sp>
          <p:nvSpPr>
            <p:cNvPr id="10" name="Freeform 10"/>
            <p:cNvSpPr/>
            <p:nvPr/>
          </p:nvSpPr>
          <p:spPr>
            <a:xfrm>
              <a:off x="0" y="0"/>
              <a:ext cx="12611753" cy="9882815"/>
            </a:xfrm>
            <a:custGeom>
              <a:avLst/>
              <a:gdLst/>
              <a:ahLst/>
              <a:cxnLst/>
              <a:rect l="l" t="t" r="r" b="b"/>
              <a:pathLst>
                <a:path w="12611753" h="9882815">
                  <a:moveTo>
                    <a:pt x="0" y="9781215"/>
                  </a:moveTo>
                  <a:lnTo>
                    <a:pt x="12611753" y="9781215"/>
                  </a:lnTo>
                  <a:lnTo>
                    <a:pt x="12484753" y="9882815"/>
                  </a:lnTo>
                  <a:cubicBezTo>
                    <a:pt x="12484753" y="9882815"/>
                    <a:pt x="11494153" y="9806615"/>
                    <a:pt x="11392553" y="9806615"/>
                  </a:cubicBezTo>
                  <a:lnTo>
                    <a:pt x="1219200" y="9806615"/>
                  </a:lnTo>
                  <a:cubicBezTo>
                    <a:pt x="1117600" y="9806615"/>
                    <a:pt x="127000" y="9882815"/>
                    <a:pt x="127000" y="9882815"/>
                  </a:cubicBezTo>
                  <a:lnTo>
                    <a:pt x="0" y="9781215"/>
                  </a:lnTo>
                  <a:lnTo>
                    <a:pt x="0" y="0"/>
                  </a:lnTo>
                  <a:lnTo>
                    <a:pt x="12611753" y="0"/>
                  </a:lnTo>
                  <a:lnTo>
                    <a:pt x="12611753" y="9781215"/>
                  </a:lnTo>
                  <a:lnTo>
                    <a:pt x="12700" y="9781215"/>
                  </a:lnTo>
                  <a:lnTo>
                    <a:pt x="12700" y="9768515"/>
                  </a:lnTo>
                  <a:lnTo>
                    <a:pt x="12599053" y="9768515"/>
                  </a:lnTo>
                  <a:lnTo>
                    <a:pt x="12599053" y="12700"/>
                  </a:lnTo>
                  <a:lnTo>
                    <a:pt x="12700" y="12700"/>
                  </a:lnTo>
                  <a:lnTo>
                    <a:pt x="12700" y="9781215"/>
                  </a:lnTo>
                </a:path>
              </a:pathLst>
            </a:custGeom>
            <a:solidFill>
              <a:srgbClr val="394C60">
                <a:alpha val="784"/>
              </a:srgbClr>
            </a:solidFill>
          </p:spPr>
          <p:txBody>
            <a:bodyPr/>
            <a:lstStyle/>
            <a:p>
              <a:endParaRPr lang="en-US"/>
            </a:p>
          </p:txBody>
        </p:sp>
        <p:sp>
          <p:nvSpPr>
            <p:cNvPr id="11" name="TextBox 11"/>
            <p:cNvSpPr txBox="1"/>
            <p:nvPr/>
          </p:nvSpPr>
          <p:spPr>
            <a:xfrm>
              <a:off x="0" y="-104775"/>
              <a:ext cx="12611752" cy="9428789"/>
            </a:xfrm>
            <a:prstGeom prst="rect">
              <a:avLst/>
            </a:prstGeom>
          </p:spPr>
          <p:txBody>
            <a:bodyPr lIns="203200" tIns="203200" rIns="203200" bIns="203200" rtlCol="0" anchor="t"/>
            <a:lstStyle/>
            <a:p>
              <a:pPr algn="ctr">
                <a:lnSpc>
                  <a:spcPts val="7000"/>
                </a:lnSpc>
              </a:pPr>
              <a:r>
                <a:rPr lang="en-US" sz="5000" b="1">
                  <a:solidFill>
                    <a:srgbClr val="FFF9EF"/>
                  </a:solidFill>
                  <a:latin typeface="Canva Sans Bold"/>
                  <a:ea typeface="Canva Sans Bold"/>
                  <a:cs typeface="Canva Sans Bold"/>
                  <a:sym typeface="Canva Sans Bold"/>
                </a:rPr>
                <a:t>Κοινωνική βία</a:t>
              </a:r>
              <a:r>
                <a:rPr lang="en-US" sz="5000" b="1">
                  <a:solidFill>
                    <a:srgbClr val="000000"/>
                  </a:solidFill>
                  <a:latin typeface="Canva Sans Bold"/>
                  <a:ea typeface="Canva Sans Bold"/>
                  <a:cs typeface="Canva Sans Bold"/>
                  <a:sym typeface="Canva Sans Bold"/>
                </a:rPr>
                <a:t> όπως σκόπιμος αποκλεισμός από μια ομάδα ατόμων, κουτσομπολιό, αποκλεισμός από συμμετοχή σε κοινωνικές ομάδες, άρνηση για συνεργασία</a:t>
              </a:r>
            </a:p>
          </p:txBody>
        </p:sp>
      </p:grpSp>
      <p:grpSp>
        <p:nvGrpSpPr>
          <p:cNvPr id="12" name="Group 12"/>
          <p:cNvGrpSpPr/>
          <p:nvPr/>
        </p:nvGrpSpPr>
        <p:grpSpPr>
          <a:xfrm>
            <a:off x="0" y="6495317"/>
            <a:ext cx="18288000" cy="28096883"/>
            <a:chOff x="0" y="0"/>
            <a:chExt cx="23780425" cy="36535205"/>
          </a:xfrm>
        </p:grpSpPr>
        <p:sp>
          <p:nvSpPr>
            <p:cNvPr id="13" name="Freeform 13"/>
            <p:cNvSpPr/>
            <p:nvPr/>
          </p:nvSpPr>
          <p:spPr>
            <a:xfrm>
              <a:off x="0" y="0"/>
              <a:ext cx="23780424" cy="36433606"/>
            </a:xfrm>
            <a:custGeom>
              <a:avLst/>
              <a:gdLst/>
              <a:ahLst/>
              <a:cxnLst/>
              <a:rect l="l" t="t" r="r" b="b"/>
              <a:pathLst>
                <a:path w="23780424" h="36433606">
                  <a:moveTo>
                    <a:pt x="0" y="0"/>
                  </a:moveTo>
                  <a:lnTo>
                    <a:pt x="23780424" y="0"/>
                  </a:lnTo>
                  <a:lnTo>
                    <a:pt x="23780424" y="36433606"/>
                  </a:lnTo>
                  <a:lnTo>
                    <a:pt x="0" y="36433606"/>
                  </a:lnTo>
                  <a:close/>
                </a:path>
              </a:pathLst>
            </a:custGeom>
            <a:solidFill>
              <a:srgbClr val="5DD586"/>
            </a:solidFill>
          </p:spPr>
          <p:txBody>
            <a:bodyPr/>
            <a:lstStyle/>
            <a:p>
              <a:endParaRPr lang="en-US"/>
            </a:p>
          </p:txBody>
        </p:sp>
        <p:sp>
          <p:nvSpPr>
            <p:cNvPr id="14" name="Freeform 14"/>
            <p:cNvSpPr/>
            <p:nvPr/>
          </p:nvSpPr>
          <p:spPr>
            <a:xfrm>
              <a:off x="0" y="0"/>
              <a:ext cx="23780424" cy="36535206"/>
            </a:xfrm>
            <a:custGeom>
              <a:avLst/>
              <a:gdLst/>
              <a:ahLst/>
              <a:cxnLst/>
              <a:rect l="l" t="t" r="r" b="b"/>
              <a:pathLst>
                <a:path w="23780424" h="36535206">
                  <a:moveTo>
                    <a:pt x="0" y="36433606"/>
                  </a:moveTo>
                  <a:lnTo>
                    <a:pt x="23780424" y="36433606"/>
                  </a:lnTo>
                  <a:lnTo>
                    <a:pt x="23653424" y="36535206"/>
                  </a:lnTo>
                  <a:cubicBezTo>
                    <a:pt x="23653424" y="36535206"/>
                    <a:pt x="22662824" y="36459006"/>
                    <a:pt x="22561224" y="36459006"/>
                  </a:cubicBezTo>
                  <a:lnTo>
                    <a:pt x="1219200" y="36459006"/>
                  </a:lnTo>
                  <a:cubicBezTo>
                    <a:pt x="1117600" y="36459006"/>
                    <a:pt x="127000" y="36535206"/>
                    <a:pt x="127000" y="36535206"/>
                  </a:cubicBezTo>
                  <a:lnTo>
                    <a:pt x="0" y="36433606"/>
                  </a:lnTo>
                  <a:lnTo>
                    <a:pt x="0" y="0"/>
                  </a:lnTo>
                  <a:lnTo>
                    <a:pt x="23780424" y="0"/>
                  </a:lnTo>
                  <a:lnTo>
                    <a:pt x="23780424" y="36433606"/>
                  </a:lnTo>
                  <a:lnTo>
                    <a:pt x="12700" y="36433606"/>
                  </a:lnTo>
                  <a:lnTo>
                    <a:pt x="12700" y="36420906"/>
                  </a:lnTo>
                  <a:lnTo>
                    <a:pt x="23767724" y="36420906"/>
                  </a:lnTo>
                  <a:lnTo>
                    <a:pt x="23767724" y="12700"/>
                  </a:lnTo>
                  <a:lnTo>
                    <a:pt x="12700" y="12700"/>
                  </a:lnTo>
                  <a:lnTo>
                    <a:pt x="12700" y="36433606"/>
                  </a:lnTo>
                </a:path>
              </a:pathLst>
            </a:custGeom>
            <a:solidFill>
              <a:srgbClr val="394C60">
                <a:alpha val="784"/>
              </a:srgbClr>
            </a:solidFill>
          </p:spPr>
          <p:txBody>
            <a:bodyPr/>
            <a:lstStyle/>
            <a:p>
              <a:endParaRPr lang="en-US"/>
            </a:p>
          </p:txBody>
        </p:sp>
        <p:sp>
          <p:nvSpPr>
            <p:cNvPr id="15" name="TextBox 15"/>
            <p:cNvSpPr txBox="1"/>
            <p:nvPr/>
          </p:nvSpPr>
          <p:spPr>
            <a:xfrm>
              <a:off x="0" y="-95250"/>
              <a:ext cx="23780425" cy="36071655"/>
            </a:xfrm>
            <a:prstGeom prst="rect">
              <a:avLst/>
            </a:prstGeom>
          </p:spPr>
          <p:txBody>
            <a:bodyPr lIns="208357" tIns="208357" rIns="208357" bIns="208357" rtlCol="0" anchor="t"/>
            <a:lstStyle/>
            <a:p>
              <a:pPr algn="ctr">
                <a:lnSpc>
                  <a:spcPts val="7177"/>
                </a:lnSpc>
              </a:pPr>
              <a:r>
                <a:rPr lang="en-US" sz="5126" b="1">
                  <a:solidFill>
                    <a:srgbClr val="FFF9EF"/>
                  </a:solidFill>
                  <a:latin typeface="Canva Sans Bold"/>
                  <a:ea typeface="Canva Sans Bold"/>
                  <a:cs typeface="Canva Sans Bold"/>
                  <a:sym typeface="Canva Sans Bold"/>
                </a:rPr>
                <a:t>Σωματική βία</a:t>
              </a:r>
              <a:r>
                <a:rPr lang="en-US" sz="5126" b="1">
                  <a:solidFill>
                    <a:srgbClr val="000000"/>
                  </a:solidFill>
                  <a:latin typeface="Canva Sans Bold"/>
                  <a:ea typeface="Canva Sans Bold"/>
                  <a:cs typeface="Canva Sans Bold"/>
                  <a:sym typeface="Canva Sans Bold"/>
                </a:rPr>
                <a:t> όπως απειλητικές χειρονομίες, χτυπήματα, απειλές, καταστροφή προσωπικών αντικειμένων, σωματική επίθεση ή παρενόχληση</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21C1A2BCB3A44CB061C57D167C167B" ma:contentTypeVersion="21" ma:contentTypeDescription="Create a new document." ma:contentTypeScope="" ma:versionID="b419db270023c916d7943ba747b81ba2">
  <xsd:schema xmlns:xsd="http://www.w3.org/2001/XMLSchema" xmlns:xs="http://www.w3.org/2001/XMLSchema" xmlns:p="http://schemas.microsoft.com/office/2006/metadata/properties" xmlns:ns1="http://schemas.microsoft.com/sharepoint/v3" xmlns:ns3="53d68eba-e725-4c37-a3ac-804bc298bbc8" xmlns:ns4="dd6ad163-8c3c-4529-b686-535d9562c5ac" targetNamespace="http://schemas.microsoft.com/office/2006/metadata/properties" ma:root="true" ma:fieldsID="08652e0cae73950c9d22bb1ceb5d553d" ns1:_="" ns3:_="" ns4:_="">
    <xsd:import namespace="http://schemas.microsoft.com/sharepoint/v3"/>
    <xsd:import namespace="53d68eba-e725-4c37-a3ac-804bc298bbc8"/>
    <xsd:import namespace="dd6ad163-8c3c-4529-b686-535d9562c5a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1:_ip_UnifiedCompliancePolicyProperties" minOccurs="0"/>
                <xsd:element ref="ns1:_ip_UnifiedCompliancePolicyUIAction" minOccurs="0"/>
                <xsd:element ref="ns4:MediaLengthInSeconds" minOccurs="0"/>
                <xsd:element ref="ns4:MediaServiceSearchProperties" minOccurs="0"/>
                <xsd:element ref="ns4:_activity" minOccurs="0"/>
                <xsd:element ref="ns4:MediaServiceObjectDetectorVersions" minOccurs="0"/>
                <xsd:element ref="ns4:MediaServiceSystemTags" minOccurs="0"/>
                <xsd:element ref="ns4:MediaServiceLocation"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d68eba-e725-4c37-a3ac-804bc298bbc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6ad163-8c3c-4529-b686-535d9562c5a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dd6ad163-8c3c-4529-b686-535d9562c5ac" xsi:nil="true"/>
  </documentManagement>
</p:properties>
</file>

<file path=customXml/itemProps1.xml><?xml version="1.0" encoding="utf-8"?>
<ds:datastoreItem xmlns:ds="http://schemas.openxmlformats.org/officeDocument/2006/customXml" ds:itemID="{29A22B04-AA8C-456C-ADD5-970176E650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3d68eba-e725-4c37-a3ac-804bc298bbc8"/>
    <ds:schemaRef ds:uri="dd6ad163-8c3c-4529-b686-535d9562c5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08B180-A10A-41AC-885D-716E0C2E0CE6}">
  <ds:schemaRefs>
    <ds:schemaRef ds:uri="http://schemas.microsoft.com/sharepoint/v3/contenttype/forms"/>
  </ds:schemaRefs>
</ds:datastoreItem>
</file>

<file path=customXml/itemProps3.xml><?xml version="1.0" encoding="utf-8"?>
<ds:datastoreItem xmlns:ds="http://schemas.openxmlformats.org/officeDocument/2006/customXml" ds:itemID="{F4EA5DBA-422A-4F25-B3D6-B1EB4382C79B}">
  <ds:schemaRefs>
    <ds:schemaRef ds:uri="http://purl.org/dc/dcmitype/"/>
    <ds:schemaRef ds:uri="http://schemas.microsoft.com/office/infopath/2007/PartnerControls"/>
    <ds:schemaRef ds:uri="http://schemas.openxmlformats.org/package/2006/metadata/core-properties"/>
    <ds:schemaRef ds:uri="http://www.w3.org/XML/1998/namespace"/>
    <ds:schemaRef ds:uri="http://purl.org/dc/elements/1.1/"/>
    <ds:schemaRef ds:uri="http://schemas.microsoft.com/office/2006/metadata/properties"/>
    <ds:schemaRef ds:uri="dd6ad163-8c3c-4529-b686-535d9562c5ac"/>
    <ds:schemaRef ds:uri="http://schemas.microsoft.com/office/2006/documentManagement/types"/>
    <ds:schemaRef ds:uri="53d68eba-e725-4c37-a3ac-804bc298bbc8"/>
    <ds:schemaRef ds:uri="http://schemas.microsoft.com/sharepoint/v3"/>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82</TotalTime>
  <Words>2898</Words>
  <Application>Microsoft Office PowerPoint</Application>
  <PresentationFormat>Προσαρμογή</PresentationFormat>
  <Paragraphs>393</Paragraphs>
  <Slides>28</Slides>
  <Notes>26</Notes>
  <HiddenSlides>0</HiddenSlides>
  <MMClips>3</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28</vt:i4>
      </vt:variant>
    </vt:vector>
  </HeadingPairs>
  <TitlesOfParts>
    <vt:vector size="34" baseType="lpstr">
      <vt:lpstr>Canva Sans Bold</vt:lpstr>
      <vt:lpstr>Canva Sans Bold Italics</vt:lpstr>
      <vt:lpstr>Calibri</vt:lpstr>
      <vt:lpstr>Canva Sans</vt:lpstr>
      <vt:lpstr>Arial</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ΚΩΔΙΚΑΣ - ΠΑΡΟΥΣΙΑΣΗ ΣΤΟΥΣ ΜΑΘΗΤΕΣ ΛΕΥΚΑΡΑ 2025</dc:title>
  <dc:creator>User</dc:creator>
  <cp:lastModifiedBy>pantziarimaria</cp:lastModifiedBy>
  <cp:revision>3</cp:revision>
  <dcterms:created xsi:type="dcterms:W3CDTF">2006-08-16T00:00:00Z</dcterms:created>
  <dcterms:modified xsi:type="dcterms:W3CDTF">2025-11-11T09:39:14Z</dcterms:modified>
  <dc:identifier>DAG3MbDmkwY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0x0101006521C1A2BCB3A44CB061C57D167C167B</vt:lpwstr>
  </property>
</Properties>
</file>