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6" r:id="rId7"/>
    <p:sldId id="265" r:id="rId8"/>
    <p:sldId id="267" r:id="rId9"/>
    <p:sldId id="260" r:id="rId10"/>
    <p:sldId id="268" r:id="rId11"/>
    <p:sldId id="261" r:id="rId12"/>
    <p:sldId id="269" r:id="rId13"/>
    <p:sldId id="262" r:id="rId14"/>
    <p:sldId id="263" r:id="rId15"/>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41B0-9B88-4172-B1A9-8EF8387BE3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4D2032CF-3768-491F-B671-DB16D102C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DC6CDD9F-3329-456A-848D-89272BD7A2FB}"/>
              </a:ext>
            </a:extLst>
          </p:cNvPr>
          <p:cNvSpPr>
            <a:spLocks noGrp="1"/>
          </p:cNvSpPr>
          <p:nvPr>
            <p:ph type="dt" sz="half" idx="10"/>
          </p:nvPr>
        </p:nvSpPr>
        <p:spPr/>
        <p:txBody>
          <a:bodyPr/>
          <a:lstStyle/>
          <a:p>
            <a:fld id="{E7B663CA-ED7A-45FF-A461-7702891D8706}" type="datetimeFigureOut">
              <a:rPr lang="en-CY" smtClean="0"/>
              <a:t>10/05/2021</a:t>
            </a:fld>
            <a:endParaRPr lang="en-CY"/>
          </a:p>
        </p:txBody>
      </p:sp>
      <p:sp>
        <p:nvSpPr>
          <p:cNvPr id="5" name="Footer Placeholder 4">
            <a:extLst>
              <a:ext uri="{FF2B5EF4-FFF2-40B4-BE49-F238E27FC236}">
                <a16:creationId xmlns:a16="http://schemas.microsoft.com/office/drawing/2014/main" id="{B0A10E02-9EE4-4625-ADF8-9B43EE07E895}"/>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C89AA9D-73EE-40CB-80B9-189CE537BBBA}"/>
              </a:ext>
            </a:extLst>
          </p:cNvPr>
          <p:cNvSpPr>
            <a:spLocks noGrp="1"/>
          </p:cNvSpPr>
          <p:nvPr>
            <p:ph type="sldNum" sz="quarter" idx="12"/>
          </p:nvPr>
        </p:nvSpPr>
        <p:spPr/>
        <p:txBody>
          <a:bodyPr/>
          <a:lstStyle/>
          <a:p>
            <a:fld id="{946DEB2A-B232-4ECD-B3C5-A8A745A43B3B}" type="slidenum">
              <a:rPr lang="en-CY" smtClean="0"/>
              <a:t>‹#›</a:t>
            </a:fld>
            <a:endParaRPr lang="en-CY"/>
          </a:p>
        </p:txBody>
      </p:sp>
    </p:spTree>
    <p:extLst>
      <p:ext uri="{BB962C8B-B14F-4D97-AF65-F5344CB8AC3E}">
        <p14:creationId xmlns:p14="http://schemas.microsoft.com/office/powerpoint/2010/main" val="2329585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8B915-1F45-40FD-8C7F-724AE9C585CD}"/>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CFD98F71-EDD8-473D-93FB-FF575C0D25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12EE2039-370B-4664-B384-29C79D7337C4}"/>
              </a:ext>
            </a:extLst>
          </p:cNvPr>
          <p:cNvSpPr>
            <a:spLocks noGrp="1"/>
          </p:cNvSpPr>
          <p:nvPr>
            <p:ph type="dt" sz="half" idx="10"/>
          </p:nvPr>
        </p:nvSpPr>
        <p:spPr/>
        <p:txBody>
          <a:bodyPr/>
          <a:lstStyle/>
          <a:p>
            <a:fld id="{E7B663CA-ED7A-45FF-A461-7702891D8706}" type="datetimeFigureOut">
              <a:rPr lang="en-CY" smtClean="0"/>
              <a:t>10/05/2021</a:t>
            </a:fld>
            <a:endParaRPr lang="en-CY"/>
          </a:p>
        </p:txBody>
      </p:sp>
      <p:sp>
        <p:nvSpPr>
          <p:cNvPr id="5" name="Footer Placeholder 4">
            <a:extLst>
              <a:ext uri="{FF2B5EF4-FFF2-40B4-BE49-F238E27FC236}">
                <a16:creationId xmlns:a16="http://schemas.microsoft.com/office/drawing/2014/main" id="{FC1C52A7-954F-4735-9AEF-BF8926E8FEE7}"/>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B7084137-E7AD-4CD8-A185-50CB73FEE09C}"/>
              </a:ext>
            </a:extLst>
          </p:cNvPr>
          <p:cNvSpPr>
            <a:spLocks noGrp="1"/>
          </p:cNvSpPr>
          <p:nvPr>
            <p:ph type="sldNum" sz="quarter" idx="12"/>
          </p:nvPr>
        </p:nvSpPr>
        <p:spPr/>
        <p:txBody>
          <a:bodyPr/>
          <a:lstStyle/>
          <a:p>
            <a:fld id="{946DEB2A-B232-4ECD-B3C5-A8A745A43B3B}" type="slidenum">
              <a:rPr lang="en-CY" smtClean="0"/>
              <a:t>‹#›</a:t>
            </a:fld>
            <a:endParaRPr lang="en-CY"/>
          </a:p>
        </p:txBody>
      </p:sp>
    </p:spTree>
    <p:extLst>
      <p:ext uri="{BB962C8B-B14F-4D97-AF65-F5344CB8AC3E}">
        <p14:creationId xmlns:p14="http://schemas.microsoft.com/office/powerpoint/2010/main" val="349789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E0BF9-8EBE-446C-87AA-4B4672DB0E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580A2A63-0AE1-44E7-B931-35901210A7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F382315F-E03A-41B6-B49E-5E875664DF90}"/>
              </a:ext>
            </a:extLst>
          </p:cNvPr>
          <p:cNvSpPr>
            <a:spLocks noGrp="1"/>
          </p:cNvSpPr>
          <p:nvPr>
            <p:ph type="dt" sz="half" idx="10"/>
          </p:nvPr>
        </p:nvSpPr>
        <p:spPr/>
        <p:txBody>
          <a:bodyPr/>
          <a:lstStyle/>
          <a:p>
            <a:fld id="{E7B663CA-ED7A-45FF-A461-7702891D8706}" type="datetimeFigureOut">
              <a:rPr lang="en-CY" smtClean="0"/>
              <a:t>10/05/2021</a:t>
            </a:fld>
            <a:endParaRPr lang="en-CY"/>
          </a:p>
        </p:txBody>
      </p:sp>
      <p:sp>
        <p:nvSpPr>
          <p:cNvPr id="5" name="Footer Placeholder 4">
            <a:extLst>
              <a:ext uri="{FF2B5EF4-FFF2-40B4-BE49-F238E27FC236}">
                <a16:creationId xmlns:a16="http://schemas.microsoft.com/office/drawing/2014/main" id="{9141EF61-76F5-4BEB-8299-DCBC3A295760}"/>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00DCD84C-1CC9-4B1B-BB5B-2493BDC4C59A}"/>
              </a:ext>
            </a:extLst>
          </p:cNvPr>
          <p:cNvSpPr>
            <a:spLocks noGrp="1"/>
          </p:cNvSpPr>
          <p:nvPr>
            <p:ph type="sldNum" sz="quarter" idx="12"/>
          </p:nvPr>
        </p:nvSpPr>
        <p:spPr/>
        <p:txBody>
          <a:bodyPr/>
          <a:lstStyle/>
          <a:p>
            <a:fld id="{946DEB2A-B232-4ECD-B3C5-A8A745A43B3B}" type="slidenum">
              <a:rPr lang="en-CY" smtClean="0"/>
              <a:t>‹#›</a:t>
            </a:fld>
            <a:endParaRPr lang="en-CY"/>
          </a:p>
        </p:txBody>
      </p:sp>
    </p:spTree>
    <p:extLst>
      <p:ext uri="{BB962C8B-B14F-4D97-AF65-F5344CB8AC3E}">
        <p14:creationId xmlns:p14="http://schemas.microsoft.com/office/powerpoint/2010/main" val="350414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4D87-7622-4647-866D-DAC10C476A0E}"/>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97E76A33-9EB1-4B2F-BC2B-ECC2E1FC6E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1828305F-B4AE-48C8-A389-2EBC50F78F13}"/>
              </a:ext>
            </a:extLst>
          </p:cNvPr>
          <p:cNvSpPr>
            <a:spLocks noGrp="1"/>
          </p:cNvSpPr>
          <p:nvPr>
            <p:ph type="dt" sz="half" idx="10"/>
          </p:nvPr>
        </p:nvSpPr>
        <p:spPr/>
        <p:txBody>
          <a:bodyPr/>
          <a:lstStyle/>
          <a:p>
            <a:fld id="{E7B663CA-ED7A-45FF-A461-7702891D8706}" type="datetimeFigureOut">
              <a:rPr lang="en-CY" smtClean="0"/>
              <a:t>10/05/2021</a:t>
            </a:fld>
            <a:endParaRPr lang="en-CY"/>
          </a:p>
        </p:txBody>
      </p:sp>
      <p:sp>
        <p:nvSpPr>
          <p:cNvPr id="5" name="Footer Placeholder 4">
            <a:extLst>
              <a:ext uri="{FF2B5EF4-FFF2-40B4-BE49-F238E27FC236}">
                <a16:creationId xmlns:a16="http://schemas.microsoft.com/office/drawing/2014/main" id="{C9EB83E6-528F-44E1-949C-58F04F2B88C2}"/>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4AEFF5EA-4302-4698-BFBE-A470CC471EEF}"/>
              </a:ext>
            </a:extLst>
          </p:cNvPr>
          <p:cNvSpPr>
            <a:spLocks noGrp="1"/>
          </p:cNvSpPr>
          <p:nvPr>
            <p:ph type="sldNum" sz="quarter" idx="12"/>
          </p:nvPr>
        </p:nvSpPr>
        <p:spPr/>
        <p:txBody>
          <a:bodyPr/>
          <a:lstStyle/>
          <a:p>
            <a:fld id="{946DEB2A-B232-4ECD-B3C5-A8A745A43B3B}" type="slidenum">
              <a:rPr lang="en-CY" smtClean="0"/>
              <a:t>‹#›</a:t>
            </a:fld>
            <a:endParaRPr lang="en-CY"/>
          </a:p>
        </p:txBody>
      </p:sp>
    </p:spTree>
    <p:extLst>
      <p:ext uri="{BB962C8B-B14F-4D97-AF65-F5344CB8AC3E}">
        <p14:creationId xmlns:p14="http://schemas.microsoft.com/office/powerpoint/2010/main" val="159003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1220-B676-49F4-8DAD-74C6914417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8328AA62-1794-4EAE-8BC7-3509686E6F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878CAA-3094-4B53-A86D-495539335091}"/>
              </a:ext>
            </a:extLst>
          </p:cNvPr>
          <p:cNvSpPr>
            <a:spLocks noGrp="1"/>
          </p:cNvSpPr>
          <p:nvPr>
            <p:ph type="dt" sz="half" idx="10"/>
          </p:nvPr>
        </p:nvSpPr>
        <p:spPr/>
        <p:txBody>
          <a:bodyPr/>
          <a:lstStyle/>
          <a:p>
            <a:fld id="{E7B663CA-ED7A-45FF-A461-7702891D8706}" type="datetimeFigureOut">
              <a:rPr lang="en-CY" smtClean="0"/>
              <a:t>10/05/2021</a:t>
            </a:fld>
            <a:endParaRPr lang="en-CY"/>
          </a:p>
        </p:txBody>
      </p:sp>
      <p:sp>
        <p:nvSpPr>
          <p:cNvPr id="5" name="Footer Placeholder 4">
            <a:extLst>
              <a:ext uri="{FF2B5EF4-FFF2-40B4-BE49-F238E27FC236}">
                <a16:creationId xmlns:a16="http://schemas.microsoft.com/office/drawing/2014/main" id="{E5F38D4D-8E1F-4E5B-920C-2DCCE38C152C}"/>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B3C7AF11-E753-4961-9D79-4A914C8B419E}"/>
              </a:ext>
            </a:extLst>
          </p:cNvPr>
          <p:cNvSpPr>
            <a:spLocks noGrp="1"/>
          </p:cNvSpPr>
          <p:nvPr>
            <p:ph type="sldNum" sz="quarter" idx="12"/>
          </p:nvPr>
        </p:nvSpPr>
        <p:spPr/>
        <p:txBody>
          <a:bodyPr/>
          <a:lstStyle/>
          <a:p>
            <a:fld id="{946DEB2A-B232-4ECD-B3C5-A8A745A43B3B}" type="slidenum">
              <a:rPr lang="en-CY" smtClean="0"/>
              <a:t>‹#›</a:t>
            </a:fld>
            <a:endParaRPr lang="en-CY"/>
          </a:p>
        </p:txBody>
      </p:sp>
    </p:spTree>
    <p:extLst>
      <p:ext uri="{BB962C8B-B14F-4D97-AF65-F5344CB8AC3E}">
        <p14:creationId xmlns:p14="http://schemas.microsoft.com/office/powerpoint/2010/main" val="991323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90FE-A9B0-4692-97C2-E1AD765FDF3E}"/>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4B383924-7DCA-41EE-8397-ACC43B5253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44062627-DA28-4C53-A7FF-8F2720B33E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B4C99171-D019-40F2-97F2-EC514C642CC9}"/>
              </a:ext>
            </a:extLst>
          </p:cNvPr>
          <p:cNvSpPr>
            <a:spLocks noGrp="1"/>
          </p:cNvSpPr>
          <p:nvPr>
            <p:ph type="dt" sz="half" idx="10"/>
          </p:nvPr>
        </p:nvSpPr>
        <p:spPr/>
        <p:txBody>
          <a:bodyPr/>
          <a:lstStyle/>
          <a:p>
            <a:fld id="{E7B663CA-ED7A-45FF-A461-7702891D8706}" type="datetimeFigureOut">
              <a:rPr lang="en-CY" smtClean="0"/>
              <a:t>10/05/2021</a:t>
            </a:fld>
            <a:endParaRPr lang="en-CY"/>
          </a:p>
        </p:txBody>
      </p:sp>
      <p:sp>
        <p:nvSpPr>
          <p:cNvPr id="6" name="Footer Placeholder 5">
            <a:extLst>
              <a:ext uri="{FF2B5EF4-FFF2-40B4-BE49-F238E27FC236}">
                <a16:creationId xmlns:a16="http://schemas.microsoft.com/office/drawing/2014/main" id="{911D06A4-FB3D-4D45-B55A-597156ACA02C}"/>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34CECE1B-84AA-490A-A3BA-3BDEBFC9C621}"/>
              </a:ext>
            </a:extLst>
          </p:cNvPr>
          <p:cNvSpPr>
            <a:spLocks noGrp="1"/>
          </p:cNvSpPr>
          <p:nvPr>
            <p:ph type="sldNum" sz="quarter" idx="12"/>
          </p:nvPr>
        </p:nvSpPr>
        <p:spPr/>
        <p:txBody>
          <a:bodyPr/>
          <a:lstStyle/>
          <a:p>
            <a:fld id="{946DEB2A-B232-4ECD-B3C5-A8A745A43B3B}" type="slidenum">
              <a:rPr lang="en-CY" smtClean="0"/>
              <a:t>‹#›</a:t>
            </a:fld>
            <a:endParaRPr lang="en-CY"/>
          </a:p>
        </p:txBody>
      </p:sp>
    </p:spTree>
    <p:extLst>
      <p:ext uri="{BB962C8B-B14F-4D97-AF65-F5344CB8AC3E}">
        <p14:creationId xmlns:p14="http://schemas.microsoft.com/office/powerpoint/2010/main" val="384561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7CA35-4690-4247-980D-3BA80F7F7D60}"/>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CB7756DC-CE27-43CF-A0C3-7A21F4A2E2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D879C4-6C9E-48D6-A07E-CED0EC8AA6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E5DA5CC1-034D-4B69-B8AA-0D96DF1F73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E6B4A-0B0A-4B27-B238-9E26D18882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9BB08EFD-D176-4A7D-861E-B8F9509AD0BD}"/>
              </a:ext>
            </a:extLst>
          </p:cNvPr>
          <p:cNvSpPr>
            <a:spLocks noGrp="1"/>
          </p:cNvSpPr>
          <p:nvPr>
            <p:ph type="dt" sz="half" idx="10"/>
          </p:nvPr>
        </p:nvSpPr>
        <p:spPr/>
        <p:txBody>
          <a:bodyPr/>
          <a:lstStyle/>
          <a:p>
            <a:fld id="{E7B663CA-ED7A-45FF-A461-7702891D8706}" type="datetimeFigureOut">
              <a:rPr lang="en-CY" smtClean="0"/>
              <a:t>10/05/2021</a:t>
            </a:fld>
            <a:endParaRPr lang="en-CY"/>
          </a:p>
        </p:txBody>
      </p:sp>
      <p:sp>
        <p:nvSpPr>
          <p:cNvPr id="8" name="Footer Placeholder 7">
            <a:extLst>
              <a:ext uri="{FF2B5EF4-FFF2-40B4-BE49-F238E27FC236}">
                <a16:creationId xmlns:a16="http://schemas.microsoft.com/office/drawing/2014/main" id="{C1D94C9F-C33A-4A14-B0F6-431B38BBEAAF}"/>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61F6B57A-AB84-47AE-9D55-D3792722BD82}"/>
              </a:ext>
            </a:extLst>
          </p:cNvPr>
          <p:cNvSpPr>
            <a:spLocks noGrp="1"/>
          </p:cNvSpPr>
          <p:nvPr>
            <p:ph type="sldNum" sz="quarter" idx="12"/>
          </p:nvPr>
        </p:nvSpPr>
        <p:spPr/>
        <p:txBody>
          <a:bodyPr/>
          <a:lstStyle/>
          <a:p>
            <a:fld id="{946DEB2A-B232-4ECD-B3C5-A8A745A43B3B}" type="slidenum">
              <a:rPr lang="en-CY" smtClean="0"/>
              <a:t>‹#›</a:t>
            </a:fld>
            <a:endParaRPr lang="en-CY"/>
          </a:p>
        </p:txBody>
      </p:sp>
    </p:spTree>
    <p:extLst>
      <p:ext uri="{BB962C8B-B14F-4D97-AF65-F5344CB8AC3E}">
        <p14:creationId xmlns:p14="http://schemas.microsoft.com/office/powerpoint/2010/main" val="28616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FE739-9CDF-4DC7-99FB-6BCC86DA16C1}"/>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8BCCCC45-71F0-4400-B272-F2A9F1DCFCAA}"/>
              </a:ext>
            </a:extLst>
          </p:cNvPr>
          <p:cNvSpPr>
            <a:spLocks noGrp="1"/>
          </p:cNvSpPr>
          <p:nvPr>
            <p:ph type="dt" sz="half" idx="10"/>
          </p:nvPr>
        </p:nvSpPr>
        <p:spPr/>
        <p:txBody>
          <a:bodyPr/>
          <a:lstStyle/>
          <a:p>
            <a:fld id="{E7B663CA-ED7A-45FF-A461-7702891D8706}" type="datetimeFigureOut">
              <a:rPr lang="en-CY" smtClean="0"/>
              <a:t>10/05/2021</a:t>
            </a:fld>
            <a:endParaRPr lang="en-CY"/>
          </a:p>
        </p:txBody>
      </p:sp>
      <p:sp>
        <p:nvSpPr>
          <p:cNvPr id="4" name="Footer Placeholder 3">
            <a:extLst>
              <a:ext uri="{FF2B5EF4-FFF2-40B4-BE49-F238E27FC236}">
                <a16:creationId xmlns:a16="http://schemas.microsoft.com/office/drawing/2014/main" id="{A41B3223-AC05-46B9-92AB-2AC2DF6285FE}"/>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2D4B2B4E-4FCE-496E-9A92-2BA5A42B5246}"/>
              </a:ext>
            </a:extLst>
          </p:cNvPr>
          <p:cNvSpPr>
            <a:spLocks noGrp="1"/>
          </p:cNvSpPr>
          <p:nvPr>
            <p:ph type="sldNum" sz="quarter" idx="12"/>
          </p:nvPr>
        </p:nvSpPr>
        <p:spPr/>
        <p:txBody>
          <a:bodyPr/>
          <a:lstStyle/>
          <a:p>
            <a:fld id="{946DEB2A-B232-4ECD-B3C5-A8A745A43B3B}" type="slidenum">
              <a:rPr lang="en-CY" smtClean="0"/>
              <a:t>‹#›</a:t>
            </a:fld>
            <a:endParaRPr lang="en-CY"/>
          </a:p>
        </p:txBody>
      </p:sp>
    </p:spTree>
    <p:extLst>
      <p:ext uri="{BB962C8B-B14F-4D97-AF65-F5344CB8AC3E}">
        <p14:creationId xmlns:p14="http://schemas.microsoft.com/office/powerpoint/2010/main" val="930930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E902C5-EAF8-4D6D-BC3B-BFCCD2CB8AD9}"/>
              </a:ext>
            </a:extLst>
          </p:cNvPr>
          <p:cNvSpPr>
            <a:spLocks noGrp="1"/>
          </p:cNvSpPr>
          <p:nvPr>
            <p:ph type="dt" sz="half" idx="10"/>
          </p:nvPr>
        </p:nvSpPr>
        <p:spPr/>
        <p:txBody>
          <a:bodyPr/>
          <a:lstStyle/>
          <a:p>
            <a:fld id="{E7B663CA-ED7A-45FF-A461-7702891D8706}" type="datetimeFigureOut">
              <a:rPr lang="en-CY" smtClean="0"/>
              <a:t>10/05/2021</a:t>
            </a:fld>
            <a:endParaRPr lang="en-CY"/>
          </a:p>
        </p:txBody>
      </p:sp>
      <p:sp>
        <p:nvSpPr>
          <p:cNvPr id="3" name="Footer Placeholder 2">
            <a:extLst>
              <a:ext uri="{FF2B5EF4-FFF2-40B4-BE49-F238E27FC236}">
                <a16:creationId xmlns:a16="http://schemas.microsoft.com/office/drawing/2014/main" id="{BB11A528-440B-42E3-AD74-933129485DD3}"/>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111E7EF9-826A-44AB-84D2-941000006805}"/>
              </a:ext>
            </a:extLst>
          </p:cNvPr>
          <p:cNvSpPr>
            <a:spLocks noGrp="1"/>
          </p:cNvSpPr>
          <p:nvPr>
            <p:ph type="sldNum" sz="quarter" idx="12"/>
          </p:nvPr>
        </p:nvSpPr>
        <p:spPr/>
        <p:txBody>
          <a:bodyPr/>
          <a:lstStyle/>
          <a:p>
            <a:fld id="{946DEB2A-B232-4ECD-B3C5-A8A745A43B3B}" type="slidenum">
              <a:rPr lang="en-CY" smtClean="0"/>
              <a:t>‹#›</a:t>
            </a:fld>
            <a:endParaRPr lang="en-CY"/>
          </a:p>
        </p:txBody>
      </p:sp>
    </p:spTree>
    <p:extLst>
      <p:ext uri="{BB962C8B-B14F-4D97-AF65-F5344CB8AC3E}">
        <p14:creationId xmlns:p14="http://schemas.microsoft.com/office/powerpoint/2010/main" val="302744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23E6-5BA6-4260-8EFD-8025D773A6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3A60C46E-0A4E-45F9-8A62-AC505228D1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82E431FB-3D33-40CB-B0F1-2C4287350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E5A79-467D-4735-B422-CCBECC5E847D}"/>
              </a:ext>
            </a:extLst>
          </p:cNvPr>
          <p:cNvSpPr>
            <a:spLocks noGrp="1"/>
          </p:cNvSpPr>
          <p:nvPr>
            <p:ph type="dt" sz="half" idx="10"/>
          </p:nvPr>
        </p:nvSpPr>
        <p:spPr/>
        <p:txBody>
          <a:bodyPr/>
          <a:lstStyle/>
          <a:p>
            <a:fld id="{E7B663CA-ED7A-45FF-A461-7702891D8706}" type="datetimeFigureOut">
              <a:rPr lang="en-CY" smtClean="0"/>
              <a:t>10/05/2021</a:t>
            </a:fld>
            <a:endParaRPr lang="en-CY"/>
          </a:p>
        </p:txBody>
      </p:sp>
      <p:sp>
        <p:nvSpPr>
          <p:cNvPr id="6" name="Footer Placeholder 5">
            <a:extLst>
              <a:ext uri="{FF2B5EF4-FFF2-40B4-BE49-F238E27FC236}">
                <a16:creationId xmlns:a16="http://schemas.microsoft.com/office/drawing/2014/main" id="{5A0D4EB6-C665-4877-BF46-6FF7D56F1018}"/>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D73DBADA-8349-4294-9935-F6F7301F4172}"/>
              </a:ext>
            </a:extLst>
          </p:cNvPr>
          <p:cNvSpPr>
            <a:spLocks noGrp="1"/>
          </p:cNvSpPr>
          <p:nvPr>
            <p:ph type="sldNum" sz="quarter" idx="12"/>
          </p:nvPr>
        </p:nvSpPr>
        <p:spPr/>
        <p:txBody>
          <a:bodyPr/>
          <a:lstStyle/>
          <a:p>
            <a:fld id="{946DEB2A-B232-4ECD-B3C5-A8A745A43B3B}" type="slidenum">
              <a:rPr lang="en-CY" smtClean="0"/>
              <a:t>‹#›</a:t>
            </a:fld>
            <a:endParaRPr lang="en-CY"/>
          </a:p>
        </p:txBody>
      </p:sp>
    </p:spTree>
    <p:extLst>
      <p:ext uri="{BB962C8B-B14F-4D97-AF65-F5344CB8AC3E}">
        <p14:creationId xmlns:p14="http://schemas.microsoft.com/office/powerpoint/2010/main" val="210032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EAA5-2DF7-4DA2-ADC7-4AA6716A4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B55B7838-39F6-401C-A221-D05E86D8D4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2D2C8849-51C2-489F-BDB9-3775F41A2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57568D-167E-4570-A371-055D6798662A}"/>
              </a:ext>
            </a:extLst>
          </p:cNvPr>
          <p:cNvSpPr>
            <a:spLocks noGrp="1"/>
          </p:cNvSpPr>
          <p:nvPr>
            <p:ph type="dt" sz="half" idx="10"/>
          </p:nvPr>
        </p:nvSpPr>
        <p:spPr/>
        <p:txBody>
          <a:bodyPr/>
          <a:lstStyle/>
          <a:p>
            <a:fld id="{E7B663CA-ED7A-45FF-A461-7702891D8706}" type="datetimeFigureOut">
              <a:rPr lang="en-CY" smtClean="0"/>
              <a:t>10/05/2021</a:t>
            </a:fld>
            <a:endParaRPr lang="en-CY"/>
          </a:p>
        </p:txBody>
      </p:sp>
      <p:sp>
        <p:nvSpPr>
          <p:cNvPr id="6" name="Footer Placeholder 5">
            <a:extLst>
              <a:ext uri="{FF2B5EF4-FFF2-40B4-BE49-F238E27FC236}">
                <a16:creationId xmlns:a16="http://schemas.microsoft.com/office/drawing/2014/main" id="{3BE7478F-9134-4F32-A08D-FA628E4105DA}"/>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C65F041C-E69B-4387-BC7A-A3B4A2075F72}"/>
              </a:ext>
            </a:extLst>
          </p:cNvPr>
          <p:cNvSpPr>
            <a:spLocks noGrp="1"/>
          </p:cNvSpPr>
          <p:nvPr>
            <p:ph type="sldNum" sz="quarter" idx="12"/>
          </p:nvPr>
        </p:nvSpPr>
        <p:spPr/>
        <p:txBody>
          <a:bodyPr/>
          <a:lstStyle/>
          <a:p>
            <a:fld id="{946DEB2A-B232-4ECD-B3C5-A8A745A43B3B}" type="slidenum">
              <a:rPr lang="en-CY" smtClean="0"/>
              <a:t>‹#›</a:t>
            </a:fld>
            <a:endParaRPr lang="en-CY"/>
          </a:p>
        </p:txBody>
      </p:sp>
    </p:spTree>
    <p:extLst>
      <p:ext uri="{BB962C8B-B14F-4D97-AF65-F5344CB8AC3E}">
        <p14:creationId xmlns:p14="http://schemas.microsoft.com/office/powerpoint/2010/main" val="124094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B916-D7C8-4D80-B773-6A022CA035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667BAEB5-F3D8-4FE6-B301-5B5653C128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B0718941-A265-4EE4-AAEE-CF4AFC3B42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663CA-ED7A-45FF-A461-7702891D8706}" type="datetimeFigureOut">
              <a:rPr lang="en-CY" smtClean="0"/>
              <a:t>10/05/2021</a:t>
            </a:fld>
            <a:endParaRPr lang="en-CY"/>
          </a:p>
        </p:txBody>
      </p:sp>
      <p:sp>
        <p:nvSpPr>
          <p:cNvPr id="5" name="Footer Placeholder 4">
            <a:extLst>
              <a:ext uri="{FF2B5EF4-FFF2-40B4-BE49-F238E27FC236}">
                <a16:creationId xmlns:a16="http://schemas.microsoft.com/office/drawing/2014/main" id="{68FECFBF-B123-458D-A156-2DF479BBB0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11C31BAF-B6CD-4377-A768-7975B767D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DEB2A-B232-4ECD-B3C5-A8A745A43B3B}" type="slidenum">
              <a:rPr lang="en-CY" smtClean="0"/>
              <a:t>‹#›</a:t>
            </a:fld>
            <a:endParaRPr lang="en-CY"/>
          </a:p>
        </p:txBody>
      </p:sp>
    </p:spTree>
    <p:extLst>
      <p:ext uri="{BB962C8B-B14F-4D97-AF65-F5344CB8AC3E}">
        <p14:creationId xmlns:p14="http://schemas.microsoft.com/office/powerpoint/2010/main" val="2962386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1">
            <a:extLst>
              <a:ext uri="{FF2B5EF4-FFF2-40B4-BE49-F238E27FC236}">
                <a16:creationId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64BBCC0-30FF-4CA5-923D-099200E2E42E}"/>
              </a:ext>
            </a:extLst>
          </p:cNvPr>
          <p:cNvSpPr>
            <a:spLocks noGrp="1"/>
          </p:cNvSpPr>
          <p:nvPr>
            <p:ph type="title"/>
          </p:nvPr>
        </p:nvSpPr>
        <p:spPr>
          <a:xfrm>
            <a:off x="956826" y="1112969"/>
            <a:ext cx="3937298" cy="4166010"/>
          </a:xfrm>
        </p:spPr>
        <p:txBody>
          <a:bodyPr>
            <a:normAutofit/>
          </a:bodyPr>
          <a:lstStyle/>
          <a:p>
            <a:r>
              <a:rPr lang="el-GR" sz="3700" b="1">
                <a:solidFill>
                  <a:srgbClr val="FFFFFF"/>
                </a:solidFill>
                <a:effectLst/>
                <a:latin typeface="Arial" panose="020B0604020202020204" pitchFamily="34" charset="0"/>
                <a:ea typeface="PMingLiU" panose="02020500000000000000" pitchFamily="18" charset="-120"/>
                <a:cs typeface="Times New Roman" panose="02020603050405020304" pitchFamily="18" charset="0"/>
              </a:rPr>
              <a:t>ΚΕΦΑΛΑΙΟ ΠΡΩΤΟ</a:t>
            </a:r>
            <a:r>
              <a:rPr lang="en-CY" sz="3700">
                <a:solidFill>
                  <a:srgbClr val="FFFFFF"/>
                </a:solidFill>
                <a:effectLst/>
                <a:latin typeface="Franklin Gothic Medium Cond" panose="020B0606030402020204" pitchFamily="34" charset="0"/>
                <a:ea typeface="PMingLiU" panose="02020500000000000000" pitchFamily="18" charset="-120"/>
                <a:cs typeface="Times New Roman" panose="02020603050405020304" pitchFamily="18" charset="0"/>
              </a:rPr>
              <a:t/>
            </a:r>
            <a:br>
              <a:rPr lang="en-CY" sz="3700">
                <a:solidFill>
                  <a:srgbClr val="FFFFFF"/>
                </a:solidFill>
                <a:effectLst/>
                <a:latin typeface="Franklin Gothic Medium Cond" panose="020B0606030402020204" pitchFamily="34" charset="0"/>
                <a:ea typeface="PMingLiU" panose="02020500000000000000" pitchFamily="18" charset="-120"/>
                <a:cs typeface="Times New Roman" panose="02020603050405020304" pitchFamily="18" charset="0"/>
              </a:rPr>
            </a:br>
            <a:r>
              <a:rPr lang="el-GR" sz="3700" b="1">
                <a:solidFill>
                  <a:srgbClr val="FFFFFF"/>
                </a:solidFill>
                <a:effectLst/>
                <a:latin typeface="Times New Roman" panose="02020603050405020304" pitchFamily="18" charset="0"/>
                <a:ea typeface="PMingLiU" panose="02020500000000000000" pitchFamily="18" charset="-120"/>
                <a:cs typeface="Franklin Gothic Medium Cond" panose="020B0606030402020204" pitchFamily="34" charset="0"/>
              </a:rPr>
              <a:t> </a:t>
            </a:r>
            <a:r>
              <a:rPr lang="en-CY" sz="3700">
                <a:solidFill>
                  <a:srgbClr val="FFFFFF"/>
                </a:solidFill>
                <a:effectLst/>
                <a:latin typeface="Franklin Gothic Medium Cond" panose="020B0606030402020204" pitchFamily="34" charset="0"/>
                <a:ea typeface="PMingLiU" panose="02020500000000000000" pitchFamily="18" charset="-120"/>
                <a:cs typeface="Times New Roman" panose="02020603050405020304" pitchFamily="18" charset="0"/>
              </a:rPr>
              <a:t/>
            </a:r>
            <a:br>
              <a:rPr lang="en-CY" sz="3700">
                <a:solidFill>
                  <a:srgbClr val="FFFFFF"/>
                </a:solidFill>
                <a:effectLst/>
                <a:latin typeface="Franklin Gothic Medium Cond" panose="020B0606030402020204" pitchFamily="34" charset="0"/>
                <a:ea typeface="PMingLiU" panose="02020500000000000000" pitchFamily="18" charset="-120"/>
                <a:cs typeface="Times New Roman" panose="02020603050405020304" pitchFamily="18" charset="0"/>
              </a:rPr>
            </a:br>
            <a:r>
              <a:rPr lang="el-GR" sz="3700" b="1">
                <a:solidFill>
                  <a:srgbClr val="FFFFFF"/>
                </a:solidFill>
                <a:effectLst/>
                <a:latin typeface="Times New Roman" panose="02020603050405020304" pitchFamily="18" charset="0"/>
                <a:ea typeface="PMingLiU" panose="02020500000000000000" pitchFamily="18" charset="-120"/>
                <a:cs typeface="Franklin Gothic Medium Cond" panose="020B0606030402020204" pitchFamily="34" charset="0"/>
              </a:rPr>
              <a:t>2. Εξελίξεις ως τις αρχές του 6ου αι. (σελ. 10-12)</a:t>
            </a:r>
            <a:r>
              <a:rPr lang="en-CY" sz="3700">
                <a:solidFill>
                  <a:srgbClr val="FFFFFF"/>
                </a:solidFill>
                <a:effectLst/>
                <a:latin typeface="Franklin Gothic Medium Cond" panose="020B0606030402020204" pitchFamily="34" charset="0"/>
                <a:ea typeface="PMingLiU" panose="02020500000000000000" pitchFamily="18" charset="-120"/>
                <a:cs typeface="Times New Roman" panose="02020603050405020304" pitchFamily="18" charset="0"/>
              </a:rPr>
              <a:t/>
            </a:r>
            <a:br>
              <a:rPr lang="en-CY" sz="3700">
                <a:solidFill>
                  <a:srgbClr val="FFFFFF"/>
                </a:solidFill>
                <a:effectLst/>
                <a:latin typeface="Franklin Gothic Medium Cond" panose="020B0606030402020204" pitchFamily="34" charset="0"/>
                <a:ea typeface="PMingLiU" panose="02020500000000000000" pitchFamily="18" charset="-120"/>
                <a:cs typeface="Times New Roman" panose="02020603050405020304" pitchFamily="18" charset="0"/>
              </a:rPr>
            </a:br>
            <a:r>
              <a:rPr lang="el-GR" sz="3700" b="1">
                <a:solidFill>
                  <a:srgbClr val="FFFFFF"/>
                </a:solidFill>
                <a:effectLst/>
                <a:latin typeface="Times New Roman" panose="02020603050405020304" pitchFamily="18" charset="0"/>
                <a:ea typeface="PMingLiU" panose="02020500000000000000" pitchFamily="18" charset="-120"/>
                <a:cs typeface="Franklin Gothic Medium Cond" panose="020B0606030402020204" pitchFamily="34" charset="0"/>
              </a:rPr>
              <a:t> </a:t>
            </a:r>
            <a:r>
              <a:rPr lang="en-CY" sz="3700">
                <a:solidFill>
                  <a:srgbClr val="FFFFFF"/>
                </a:solidFill>
                <a:effectLst/>
                <a:latin typeface="Franklin Gothic Medium Cond" panose="020B0606030402020204" pitchFamily="34" charset="0"/>
                <a:ea typeface="PMingLiU" panose="02020500000000000000" pitchFamily="18" charset="-120"/>
                <a:cs typeface="Times New Roman" panose="02020603050405020304" pitchFamily="18" charset="0"/>
              </a:rPr>
              <a:t/>
            </a:r>
            <a:br>
              <a:rPr lang="en-CY" sz="3700">
                <a:solidFill>
                  <a:srgbClr val="FFFFFF"/>
                </a:solidFill>
                <a:effectLst/>
                <a:latin typeface="Franklin Gothic Medium Cond" panose="020B0606030402020204" pitchFamily="34" charset="0"/>
                <a:ea typeface="PMingLiU" panose="02020500000000000000" pitchFamily="18" charset="-120"/>
                <a:cs typeface="Times New Roman" panose="02020603050405020304" pitchFamily="18" charset="0"/>
              </a:rPr>
            </a:br>
            <a:endParaRPr lang="en-CY" sz="3700">
              <a:solidFill>
                <a:srgbClr val="FFFFFF"/>
              </a:solidFill>
            </a:endParaRPr>
          </a:p>
        </p:txBody>
      </p:sp>
      <p:sp>
        <p:nvSpPr>
          <p:cNvPr id="21" name="Freeform: Shape 13">
            <a:extLst>
              <a:ext uri="{FF2B5EF4-FFF2-40B4-BE49-F238E27FC236}">
                <a16:creationId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0E3CD937-C7D1-4A6E-9C5F-106977E86F4E}"/>
              </a:ext>
            </a:extLst>
          </p:cNvPr>
          <p:cNvSpPr>
            <a:spLocks noGrp="1"/>
          </p:cNvSpPr>
          <p:nvPr>
            <p:ph idx="1"/>
          </p:nvPr>
        </p:nvSpPr>
        <p:spPr>
          <a:xfrm>
            <a:off x="6096000" y="820879"/>
            <a:ext cx="5257799" cy="5617627"/>
          </a:xfrm>
        </p:spPr>
        <p:txBody>
          <a:bodyPr anchor="t">
            <a:normAutofit/>
          </a:bodyPr>
          <a:lstStyle/>
          <a:p>
            <a:pPr marL="0" indent="0">
              <a:buNone/>
            </a:pPr>
            <a:r>
              <a:rPr lang="el-GR" sz="3200" dirty="0">
                <a:effectLst/>
                <a:latin typeface="Times New Roman" panose="02020603050405020304" pitchFamily="18" charset="0"/>
                <a:ea typeface="PMingLiU" panose="02020500000000000000" pitchFamily="18" charset="-120"/>
                <a:cs typeface="Franklin Gothic Medium Cond" panose="020B0606030402020204" pitchFamily="34" charset="0"/>
              </a:rPr>
              <a:t>Κατά τον 4</a:t>
            </a:r>
            <a:r>
              <a:rPr lang="el-GR" sz="3200" baseline="30000" dirty="0">
                <a:effectLst/>
                <a:latin typeface="Times New Roman" panose="02020603050405020304" pitchFamily="18" charset="0"/>
                <a:ea typeface="PMingLiU" panose="02020500000000000000" pitchFamily="18" charset="-120"/>
                <a:cs typeface="Franklin Gothic Medium Cond" panose="020B0606030402020204" pitchFamily="34" charset="0"/>
              </a:rPr>
              <a:t>ο</a:t>
            </a:r>
            <a:r>
              <a:rPr lang="el-GR" sz="3200" dirty="0">
                <a:effectLst/>
                <a:latin typeface="Times New Roman" panose="02020603050405020304" pitchFamily="18" charset="0"/>
                <a:ea typeface="PMingLiU" panose="02020500000000000000" pitchFamily="18" charset="-120"/>
                <a:cs typeface="Franklin Gothic Medium Cond" panose="020B0606030402020204" pitchFamily="34" charset="0"/>
              </a:rPr>
              <a:t> και 5</a:t>
            </a:r>
            <a:r>
              <a:rPr lang="el-GR" sz="3200" baseline="30000" dirty="0">
                <a:effectLst/>
                <a:latin typeface="Times New Roman" panose="02020603050405020304" pitchFamily="18" charset="0"/>
                <a:ea typeface="PMingLiU" panose="02020500000000000000" pitchFamily="18" charset="-120"/>
                <a:cs typeface="Franklin Gothic Medium Cond" panose="020B0606030402020204" pitchFamily="34" charset="0"/>
              </a:rPr>
              <a:t>ο</a:t>
            </a:r>
            <a:r>
              <a:rPr lang="el-GR" sz="3200" dirty="0">
                <a:effectLst/>
                <a:latin typeface="Times New Roman" panose="02020603050405020304" pitchFamily="18" charset="0"/>
                <a:ea typeface="PMingLiU" panose="02020500000000000000" pitchFamily="18" charset="-120"/>
                <a:cs typeface="Franklin Gothic Medium Cond" panose="020B0606030402020204" pitchFamily="34" charset="0"/>
              </a:rPr>
              <a:t> αιώνα μ.Χ. η Ρωμαϊκή αυτοκρατορία εξακολουθούσε να είναι κυρίως ένα μεσογειακό κράτος. Οι αυτοκράτορες που είχαν την έδρα τους στην Κωνσταντινούπολη, προσπάθησαν να τονώσουν την οικονομία και να λύσουν τα πολιτικά προβλήματα της εποχής τους. </a:t>
            </a:r>
            <a:endParaRPr lang="en-CY" sz="3200" dirty="0">
              <a:effectLst/>
              <a:latin typeface="Franklin Gothic Medium Cond" panose="020B0606030402020204" pitchFamily="34" charset="0"/>
              <a:ea typeface="PMingLiU" panose="02020500000000000000" pitchFamily="18" charset="-120"/>
              <a:cs typeface="Times New Roman" panose="02020603050405020304" pitchFamily="18" charset="0"/>
            </a:endParaRPr>
          </a:p>
          <a:p>
            <a:endParaRPr lang="en-CY" dirty="0"/>
          </a:p>
        </p:txBody>
      </p:sp>
      <p:sp>
        <p:nvSpPr>
          <p:cNvPr id="20" name="Freeform: Shape 19">
            <a:extLst>
              <a:ext uri="{FF2B5EF4-FFF2-40B4-BE49-F238E27FC236}">
                <a16:creationId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119203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4738" y="1637299"/>
            <a:ext cx="10030265" cy="3531736"/>
          </a:xfrm>
          <a:prstGeom prst="rect">
            <a:avLst/>
          </a:prstGeom>
          <a:ln w="28575">
            <a:solidFill>
              <a:srgbClr val="FF0000"/>
            </a:solidFill>
            <a:prstDash val="sysDash"/>
          </a:ln>
        </p:spPr>
        <p:txBody>
          <a:bodyPr wrap="square">
            <a:spAutoFit/>
          </a:bodyPr>
          <a:lstStyle/>
          <a:p>
            <a:pPr>
              <a:spcBef>
                <a:spcPts val="285"/>
              </a:spcBef>
            </a:pPr>
            <a:r>
              <a:rPr lang="el-GR" sz="2400" b="1" u="sng" dirty="0">
                <a:latin typeface="Times New Roman" panose="02020603050405020304" pitchFamily="18" charset="0"/>
                <a:ea typeface="PMingLiU" panose="02020500000000000000" pitchFamily="18" charset="-120"/>
                <a:cs typeface="Times New Roman" panose="02020603050405020304" pitchFamily="18" charset="0"/>
              </a:rPr>
              <a:t>4ος αι</a:t>
            </a:r>
            <a:r>
              <a:rPr lang="el-GR" sz="2400" b="1" u="sng" dirty="0" smtClean="0">
                <a:latin typeface="Times New Roman" panose="02020603050405020304" pitchFamily="18" charset="0"/>
                <a:ea typeface="PMingLiU" panose="02020500000000000000" pitchFamily="18" charset="-120"/>
                <a:cs typeface="Times New Roman" panose="02020603050405020304" pitchFamily="18" charset="0"/>
              </a:rPr>
              <a:t>. </a:t>
            </a:r>
            <a:r>
              <a:rPr lang="el-GR" sz="2400" b="1" u="sng" smtClean="0">
                <a:latin typeface="Times New Roman" panose="02020603050405020304" pitchFamily="18" charset="0"/>
                <a:ea typeface="PMingLiU" panose="02020500000000000000" pitchFamily="18" charset="-120"/>
                <a:cs typeface="Times New Roman" panose="02020603050405020304" pitchFamily="18" charset="0"/>
              </a:rPr>
              <a:t>μ.Χ.</a:t>
            </a:r>
            <a:endParaRPr lang="el-GR" sz="2400" b="1" u="sng" dirty="0" smtClean="0">
              <a:latin typeface="Times New Roman" panose="02020603050405020304" pitchFamily="18" charset="0"/>
              <a:ea typeface="PMingLiU" panose="02020500000000000000" pitchFamily="18" charset="-120"/>
              <a:cs typeface="Times New Roman" panose="02020603050405020304" pitchFamily="18" charset="0"/>
            </a:endParaRPr>
          </a:p>
          <a:p>
            <a:pPr>
              <a:spcBef>
                <a:spcPts val="285"/>
              </a:spcBef>
            </a:pPr>
            <a:endParaRPr lang="el-GR" sz="2000" b="1" dirty="0" smtClean="0">
              <a:latin typeface="Times New Roman" panose="02020603050405020304" pitchFamily="18" charset="0"/>
              <a:ea typeface="PMingLiU" panose="02020500000000000000" pitchFamily="18" charset="-120"/>
              <a:cs typeface="Times New Roman" panose="02020603050405020304" pitchFamily="18" charset="0"/>
            </a:endParaRPr>
          </a:p>
          <a:p>
            <a:pPr>
              <a:spcBef>
                <a:spcPts val="285"/>
              </a:spcBef>
            </a:pPr>
            <a:r>
              <a:rPr lang="el-GR" sz="2400" b="1" dirty="0" smtClean="0">
                <a:latin typeface="Times New Roman" panose="02020603050405020304" pitchFamily="18" charset="0"/>
                <a:ea typeface="PMingLiU" panose="02020500000000000000" pitchFamily="18" charset="-120"/>
                <a:cs typeface="Times New Roman" panose="02020603050405020304" pitchFamily="18" charset="0"/>
              </a:rPr>
              <a:t>Δυτικό </a:t>
            </a:r>
            <a:r>
              <a:rPr lang="el-GR" sz="2400" b="1" dirty="0">
                <a:latin typeface="Times New Roman" panose="02020603050405020304" pitchFamily="18" charset="0"/>
                <a:ea typeface="PMingLiU" panose="02020500000000000000" pitchFamily="18" charset="-120"/>
                <a:cs typeface="Times New Roman" panose="02020603050405020304" pitchFamily="18" charset="0"/>
              </a:rPr>
              <a:t>τμήμα: </a:t>
            </a:r>
          </a:p>
          <a:p>
            <a:pPr>
              <a:spcBef>
                <a:spcPts val="285"/>
              </a:spcBef>
            </a:pPr>
            <a:r>
              <a:rPr lang="el-GR" sz="2800" dirty="0" smtClean="0">
                <a:effectLst>
                  <a:outerShdw blurRad="38100" dist="38100" dir="2700000" algn="tl">
                    <a:srgbClr val="000000">
                      <a:alpha val="43137"/>
                    </a:srgbClr>
                  </a:outerShdw>
                </a:effectLst>
                <a:latin typeface="Times New Roman" panose="02020603050405020304" pitchFamily="18" charset="0"/>
                <a:ea typeface="PMingLiU" panose="02020500000000000000" pitchFamily="18" charset="-120"/>
                <a:cs typeface="Times New Roman" panose="02020603050405020304" pitchFamily="18" charset="0"/>
              </a:rPr>
              <a:t>Ρώμη</a:t>
            </a:r>
            <a:r>
              <a:rPr lang="el-GR" sz="2400" dirty="0">
                <a:latin typeface="Times New Roman" panose="02020603050405020304" pitchFamily="18" charset="0"/>
                <a:ea typeface="PMingLiU" panose="02020500000000000000" pitchFamily="18" charset="-120"/>
                <a:cs typeface="Times New Roman" panose="02020603050405020304" pitchFamily="18" charset="0"/>
              </a:rPr>
              <a:t>: πνευματική υπολειτουργία</a:t>
            </a:r>
            <a:endParaRPr lang="en-CY" sz="2400" dirty="0">
              <a:latin typeface="Times New Roman" panose="02020603050405020304" pitchFamily="18" charset="0"/>
              <a:ea typeface="PMingLiU" panose="02020500000000000000" pitchFamily="18" charset="-120"/>
              <a:cs typeface="Times New Roman" panose="02020603050405020304" pitchFamily="18" charset="0"/>
            </a:endParaRPr>
          </a:p>
          <a:p>
            <a:pPr>
              <a:spcAft>
                <a:spcPts val="0"/>
              </a:spcAft>
            </a:pPr>
            <a:endParaRPr lang="el-GR" sz="2400" b="1" dirty="0" smtClean="0">
              <a:latin typeface="Times New Roman" panose="02020603050405020304" pitchFamily="18" charset="0"/>
              <a:ea typeface="PMingLiU" panose="02020500000000000000" pitchFamily="18" charset="-120"/>
              <a:cs typeface="Times New Roman" panose="02020603050405020304" pitchFamily="18" charset="0"/>
            </a:endParaRPr>
          </a:p>
          <a:p>
            <a:pPr>
              <a:spcAft>
                <a:spcPts val="0"/>
              </a:spcAft>
            </a:pPr>
            <a:r>
              <a:rPr lang="el-GR" sz="2400" b="1" dirty="0" smtClean="0">
                <a:latin typeface="Times New Roman" panose="02020603050405020304" pitchFamily="18" charset="0"/>
                <a:ea typeface="PMingLiU" panose="02020500000000000000" pitchFamily="18" charset="-120"/>
                <a:cs typeface="Times New Roman" panose="02020603050405020304" pitchFamily="18" charset="0"/>
              </a:rPr>
              <a:t>Ανατολικό </a:t>
            </a:r>
            <a:r>
              <a:rPr lang="el-GR" sz="2400" b="1" dirty="0">
                <a:latin typeface="Times New Roman" panose="02020603050405020304" pitchFamily="18" charset="0"/>
                <a:ea typeface="PMingLiU" panose="02020500000000000000" pitchFamily="18" charset="-120"/>
                <a:cs typeface="Times New Roman" panose="02020603050405020304" pitchFamily="18" charset="0"/>
              </a:rPr>
              <a:t>τμήμα: </a:t>
            </a:r>
          </a:p>
          <a:p>
            <a:pPr>
              <a:spcAft>
                <a:spcPts val="0"/>
              </a:spcAft>
            </a:pPr>
            <a:r>
              <a:rPr lang="el-GR" sz="2800" dirty="0" smtClean="0">
                <a:effectLst>
                  <a:outerShdw blurRad="38100" dist="38100" dir="2700000" algn="tl">
                    <a:srgbClr val="000000">
                      <a:alpha val="43137"/>
                    </a:srgbClr>
                  </a:outerShdw>
                </a:effectLst>
                <a:latin typeface="Times New Roman" panose="02020603050405020304" pitchFamily="18" charset="0"/>
                <a:ea typeface="PMingLiU" panose="02020500000000000000" pitchFamily="18" charset="-120"/>
                <a:cs typeface="Times New Roman" panose="02020603050405020304" pitchFamily="18" charset="0"/>
              </a:rPr>
              <a:t>Κωνσταντινούπολη</a:t>
            </a:r>
            <a:r>
              <a:rPr lang="el-GR" sz="2400" dirty="0">
                <a:latin typeface="Times New Roman" panose="02020603050405020304" pitchFamily="18" charset="0"/>
                <a:ea typeface="PMingLiU" panose="02020500000000000000" pitchFamily="18" charset="-120"/>
                <a:cs typeface="Times New Roman" panose="02020603050405020304" pitchFamily="18" charset="0"/>
              </a:rPr>
              <a:t>: πολιτιστική εξέλιξη – κυριαρχεί  το ελληνικό στοιχείο και η ελληνιστική </a:t>
            </a:r>
            <a:r>
              <a:rPr lang="el-GR" sz="2400" dirty="0" smtClean="0">
                <a:latin typeface="Times New Roman" panose="02020603050405020304" pitchFamily="18" charset="0"/>
                <a:ea typeface="PMingLiU" panose="02020500000000000000" pitchFamily="18" charset="-120"/>
                <a:cs typeface="Times New Roman" panose="02020603050405020304" pitchFamily="18" charset="0"/>
              </a:rPr>
              <a:t>παράδοση.</a:t>
            </a:r>
          </a:p>
          <a:p>
            <a:pPr>
              <a:spcAft>
                <a:spcPts val="0"/>
              </a:spcAft>
            </a:pPr>
            <a:endParaRPr lang="en-CY" sz="2000" dirty="0">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80050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F4B7C-0CE4-4D15-834C-C136DED9187E}"/>
              </a:ext>
            </a:extLst>
          </p:cNvPr>
          <p:cNvSpPr>
            <a:spLocks noGrp="1"/>
          </p:cNvSpPr>
          <p:nvPr>
            <p:ph type="title"/>
          </p:nvPr>
        </p:nvSpPr>
        <p:spPr>
          <a:xfrm>
            <a:off x="686834" y="1153572"/>
            <a:ext cx="3200400" cy="4461163"/>
          </a:xfrm>
        </p:spPr>
        <p:txBody>
          <a:bodyPr>
            <a:normAutofit/>
          </a:bodyPr>
          <a:lstStyle/>
          <a:p>
            <a:r>
              <a:rPr lang="el-GR" b="1" dirty="0">
                <a:solidFill>
                  <a:srgbClr val="FFFFFF"/>
                </a:solidFill>
              </a:rPr>
              <a:t>Πολιτιστικά Γεγονότα </a:t>
            </a:r>
            <a:endParaRPr lang="en-CY" b="1"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ED5D6B6-D444-4D66-8647-A7825A8CF2A0}"/>
              </a:ext>
            </a:extLst>
          </p:cNvPr>
          <p:cNvSpPr>
            <a:spLocks noGrp="1"/>
          </p:cNvSpPr>
          <p:nvPr>
            <p:ph idx="1"/>
          </p:nvPr>
        </p:nvSpPr>
        <p:spPr>
          <a:xfrm>
            <a:off x="4447308" y="591344"/>
            <a:ext cx="6906491" cy="5585619"/>
          </a:xfrm>
        </p:spPr>
        <p:txBody>
          <a:bodyPr anchor="ctr">
            <a:normAutofit/>
          </a:bodyPr>
          <a:lstStyle/>
          <a:p>
            <a:pPr indent="0">
              <a:spcBef>
                <a:spcPts val="275"/>
              </a:spcBef>
              <a:spcAft>
                <a:spcPts val="0"/>
              </a:spcAft>
              <a:buNone/>
            </a:pPr>
            <a:endParaRPr lang="en-US" sz="2200" b="1" dirty="0">
              <a:effectLst/>
              <a:latin typeface="Times New Roman" panose="02020603050405020304" pitchFamily="18" charset="0"/>
              <a:ea typeface="PMingLiU" panose="02020500000000000000" pitchFamily="18" charset="-120"/>
              <a:cs typeface="Franklin Gothic Medium Cond" panose="020B0606030402020204" pitchFamily="34" charset="0"/>
            </a:endParaRPr>
          </a:p>
          <a:p>
            <a:pPr indent="0" algn="just">
              <a:spcBef>
                <a:spcPts val="275"/>
              </a:spcBef>
              <a:spcAft>
                <a:spcPts val="0"/>
              </a:spcAft>
              <a:buNone/>
            </a:pPr>
            <a:r>
              <a:rPr lang="el-GR" sz="2200" b="1" dirty="0">
                <a:effectLst/>
                <a:latin typeface="Times New Roman" panose="02020603050405020304" pitchFamily="18" charset="0"/>
                <a:ea typeface="PMingLiU" panose="02020500000000000000" pitchFamily="18" charset="-120"/>
                <a:cs typeface="Franklin Gothic Medium Cond" panose="020B0606030402020204" pitchFamily="34" charset="0"/>
              </a:rPr>
              <a:t>α) </a:t>
            </a:r>
            <a:r>
              <a:rPr lang="el-GR" sz="2200" b="1" dirty="0" smtClean="0">
                <a:effectLst/>
                <a:latin typeface="Times New Roman" panose="02020603050405020304" pitchFamily="18" charset="0"/>
                <a:ea typeface="PMingLiU" panose="02020500000000000000" pitchFamily="18" charset="-120"/>
                <a:cs typeface="Franklin Gothic Medium Cond" panose="020B0606030402020204" pitchFamily="34" charset="0"/>
              </a:rPr>
              <a:t>Ίδρυση </a:t>
            </a:r>
            <a:r>
              <a:rPr lang="el-GR" sz="2200" b="1" dirty="0">
                <a:effectLst/>
                <a:latin typeface="Times New Roman" panose="02020603050405020304" pitchFamily="18" charset="0"/>
                <a:ea typeface="PMingLiU" panose="02020500000000000000" pitchFamily="18" charset="-120"/>
                <a:cs typeface="Franklin Gothic Medium Cond" panose="020B0606030402020204" pitchFamily="34" charset="0"/>
              </a:rPr>
              <a:t>Πανεπιστημίου </a:t>
            </a:r>
            <a:r>
              <a:rPr lang="el-GR" sz="2200" b="1" dirty="0" smtClean="0">
                <a:effectLst/>
                <a:latin typeface="Times New Roman" panose="02020603050405020304" pitchFamily="18" charset="0"/>
                <a:ea typeface="PMingLiU" panose="02020500000000000000" pitchFamily="18" charset="-120"/>
                <a:cs typeface="Franklin Gothic Medium Cond" panose="020B0606030402020204" pitchFamily="34" charset="0"/>
              </a:rPr>
              <a:t>Κων</a:t>
            </a:r>
            <a:r>
              <a:rPr lang="el-GR" sz="2200" b="1" dirty="0" smtClean="0">
                <a:latin typeface="Times New Roman" panose="02020603050405020304" pitchFamily="18" charset="0"/>
                <a:ea typeface="PMingLiU" panose="02020500000000000000" pitchFamily="18" charset="-120"/>
                <a:cs typeface="Franklin Gothic Medium Cond" panose="020B0606030402020204" pitchFamily="34" charset="0"/>
              </a:rPr>
              <a:t>σταντινού</a:t>
            </a:r>
            <a:r>
              <a:rPr lang="el-GR" sz="2200" b="1" dirty="0" smtClean="0">
                <a:effectLst/>
                <a:latin typeface="Times New Roman" panose="02020603050405020304" pitchFamily="18" charset="0"/>
                <a:ea typeface="PMingLiU" panose="02020500000000000000" pitchFamily="18" charset="-120"/>
                <a:cs typeface="Franklin Gothic Medium Cond" panose="020B0606030402020204" pitchFamily="34" charset="0"/>
              </a:rPr>
              <a:t>πολης</a:t>
            </a:r>
            <a:r>
              <a:rPr lang="el-GR" sz="2200" dirty="0" smtClean="0">
                <a:effectLst/>
                <a:latin typeface="Times New Roman" panose="02020603050405020304" pitchFamily="18" charset="0"/>
                <a:ea typeface="PMingLiU" panose="02020500000000000000" pitchFamily="18" charset="-120"/>
                <a:cs typeface="Franklin Gothic Medium Cond" panose="020B0606030402020204" pitchFamily="34" charset="0"/>
              </a:rPr>
              <a:t> </a:t>
            </a:r>
          </a:p>
          <a:p>
            <a:pPr indent="0" algn="just">
              <a:spcBef>
                <a:spcPts val="275"/>
              </a:spcBef>
              <a:spcAft>
                <a:spcPts val="0"/>
              </a:spcAft>
              <a:buNone/>
            </a:pPr>
            <a:r>
              <a:rPr lang="el-GR" sz="2200" dirty="0" smtClean="0">
                <a:effectLst/>
                <a:latin typeface="Times New Roman" panose="02020603050405020304" pitchFamily="18" charset="0"/>
                <a:ea typeface="PMingLiU" panose="02020500000000000000" pitchFamily="18" charset="-120"/>
                <a:cs typeface="Franklin Gothic Medium Cond" panose="020B0606030402020204" pitchFamily="34" charset="0"/>
              </a:rPr>
              <a:t>► </a:t>
            </a:r>
            <a:r>
              <a:rPr lang="el-GR" sz="2200" dirty="0">
                <a:effectLst/>
                <a:latin typeface="Times New Roman" panose="02020603050405020304" pitchFamily="18" charset="0"/>
                <a:ea typeface="PMingLiU" panose="02020500000000000000" pitchFamily="18" charset="-120"/>
                <a:cs typeface="Franklin Gothic Medium Cond" panose="020B0606030402020204" pitchFamily="34" charset="0"/>
              </a:rPr>
              <a:t>Το Πανεπιστήμιο της Κωνσταντινούπολης ιδρύθηκε το 425 με διάταγμα του αυτοκράτορα </a:t>
            </a:r>
            <a:r>
              <a:rPr lang="el-GR" sz="2200" b="1" dirty="0">
                <a:solidFill>
                  <a:srgbClr val="FF0000"/>
                </a:solidFill>
                <a:effectLst/>
                <a:latin typeface="Times New Roman" panose="02020603050405020304" pitchFamily="18" charset="0"/>
                <a:ea typeface="PMingLiU" panose="02020500000000000000" pitchFamily="18" charset="-120"/>
                <a:cs typeface="Franklin Gothic Medium Cond" panose="020B0606030402020204" pitchFamily="34" charset="0"/>
              </a:rPr>
              <a:t>Θεοδοσίου Β'</a:t>
            </a:r>
            <a:r>
              <a:rPr lang="el-GR" sz="2200" dirty="0">
                <a:effectLst/>
                <a:latin typeface="Times New Roman" panose="02020603050405020304" pitchFamily="18" charset="0"/>
                <a:ea typeface="PMingLiU" panose="02020500000000000000" pitchFamily="18" charset="-120"/>
                <a:cs typeface="Franklin Gothic Medium Cond" panose="020B0606030402020204" pitchFamily="34" charset="0"/>
              </a:rPr>
              <a:t>. Διέθετε 16 </a:t>
            </a:r>
            <a:r>
              <a:rPr lang="el-GR" sz="2200" b="1" dirty="0">
                <a:solidFill>
                  <a:srgbClr val="FF0000"/>
                </a:solidFill>
                <a:effectLst/>
                <a:latin typeface="Times New Roman" panose="02020603050405020304" pitchFamily="18" charset="0"/>
                <a:ea typeface="PMingLiU" panose="02020500000000000000" pitchFamily="18" charset="-120"/>
                <a:cs typeface="Franklin Gothic Medium Cond" panose="020B0606030402020204" pitchFamily="34" charset="0"/>
              </a:rPr>
              <a:t>ελληνόφωνες</a:t>
            </a:r>
            <a:r>
              <a:rPr lang="el-GR" sz="2200" dirty="0">
                <a:effectLst/>
                <a:latin typeface="Times New Roman" panose="02020603050405020304" pitchFamily="18" charset="0"/>
                <a:ea typeface="PMingLiU" panose="02020500000000000000" pitchFamily="18" charset="-120"/>
                <a:cs typeface="Franklin Gothic Medium Cond" panose="020B0606030402020204" pitchFamily="34" charset="0"/>
              </a:rPr>
              <a:t> και 15 </a:t>
            </a:r>
            <a:r>
              <a:rPr lang="el-GR" sz="2200" b="1" dirty="0" err="1">
                <a:solidFill>
                  <a:srgbClr val="FF0000"/>
                </a:solidFill>
                <a:effectLst/>
                <a:latin typeface="Times New Roman" panose="02020603050405020304" pitchFamily="18" charset="0"/>
                <a:ea typeface="PMingLiU" panose="02020500000000000000" pitchFamily="18" charset="-120"/>
                <a:cs typeface="Franklin Gothic Medium Cond" panose="020B0606030402020204" pitchFamily="34" charset="0"/>
              </a:rPr>
              <a:t>λατινόφωνες</a:t>
            </a:r>
            <a:r>
              <a:rPr lang="el-GR" sz="2200" dirty="0">
                <a:effectLst/>
                <a:latin typeface="Times New Roman" panose="02020603050405020304" pitchFamily="18" charset="0"/>
                <a:ea typeface="PMingLiU" panose="02020500000000000000" pitchFamily="18" charset="-120"/>
                <a:cs typeface="Franklin Gothic Medium Cond" panose="020B0606030402020204" pitchFamily="34" charset="0"/>
              </a:rPr>
              <a:t> έδρες διδασκαλίας. </a:t>
            </a:r>
            <a:endParaRPr lang="el-GR" sz="2200" dirty="0" smtClean="0">
              <a:effectLst/>
              <a:latin typeface="Times New Roman" panose="02020603050405020304" pitchFamily="18" charset="0"/>
              <a:ea typeface="PMingLiU" panose="02020500000000000000" pitchFamily="18" charset="-120"/>
              <a:cs typeface="Franklin Gothic Medium Cond" panose="020B0606030402020204" pitchFamily="34" charset="0"/>
            </a:endParaRPr>
          </a:p>
          <a:p>
            <a:pPr indent="0" algn="just">
              <a:spcBef>
                <a:spcPts val="275"/>
              </a:spcBef>
              <a:spcAft>
                <a:spcPts val="0"/>
              </a:spcAft>
              <a:buNone/>
            </a:pPr>
            <a:endParaRPr lang="el-GR" sz="2200" dirty="0">
              <a:latin typeface="Times New Roman" panose="02020603050405020304" pitchFamily="18" charset="0"/>
              <a:ea typeface="PMingLiU" panose="02020500000000000000" pitchFamily="18" charset="-120"/>
              <a:cs typeface="Franklin Gothic Medium Cond" panose="020B0606030402020204" pitchFamily="34" charset="0"/>
            </a:endParaRPr>
          </a:p>
          <a:p>
            <a:pPr indent="0" algn="just">
              <a:spcBef>
                <a:spcPts val="275"/>
              </a:spcBef>
              <a:spcAft>
                <a:spcPts val="0"/>
              </a:spcAft>
              <a:buNone/>
            </a:pPr>
            <a:r>
              <a:rPr lang="el-GR" sz="2200" dirty="0" smtClean="0">
                <a:effectLst/>
                <a:latin typeface="Times New Roman" panose="02020603050405020304" pitchFamily="18" charset="0"/>
                <a:ea typeface="PMingLiU" panose="02020500000000000000" pitchFamily="18" charset="-120"/>
                <a:cs typeface="Franklin Gothic Medium Cond" panose="020B0606030402020204" pitchFamily="34" charset="0"/>
              </a:rPr>
              <a:t>Χάρη </a:t>
            </a:r>
            <a:r>
              <a:rPr lang="el-GR" sz="2200" dirty="0">
                <a:effectLst/>
                <a:latin typeface="Times New Roman" panose="02020603050405020304" pitchFamily="18" charset="0"/>
                <a:ea typeface="PMingLiU" panose="02020500000000000000" pitchFamily="18" charset="-120"/>
                <a:cs typeface="Franklin Gothic Medium Cond" panose="020B0606030402020204" pitchFamily="34" charset="0"/>
              </a:rPr>
              <a:t>στο πνευματικό αυτό ίδρυμα, η Βασιλεύουσα άρχισε να συναγωνίζεται τις άλλες μεγάλες πόλεις της Ανατολής (Αθήνα και Αλεξάνδρεια) που διέθεταν σημαντικές ανώτερες σχολές. Η οριακή έστω αριθμητική υπεροχή των ελληνόφωνων εδρών δείχνει ότι ο πολιτιστικός χαρακτήρας της Κωνσταντινούπολης και του ανατολικού τμήματος ήταν σε μεγάλο βαθμό </a:t>
            </a:r>
            <a:r>
              <a:rPr lang="el-GR" sz="2200" dirty="0" smtClean="0">
                <a:effectLst/>
                <a:latin typeface="Times New Roman" panose="02020603050405020304" pitchFamily="18" charset="0"/>
                <a:ea typeface="PMingLiU" panose="02020500000000000000" pitchFamily="18" charset="-120"/>
                <a:cs typeface="Franklin Gothic Medium Cond" panose="020B0606030402020204" pitchFamily="34" charset="0"/>
              </a:rPr>
              <a:t>ελληνικός.</a:t>
            </a:r>
            <a:endParaRPr lang="en-CY" sz="2200" dirty="0">
              <a:effectLst/>
              <a:latin typeface="Franklin Gothic Medium Cond" panose="020B0606030402020204" pitchFamily="34" charset="0"/>
              <a:ea typeface="PMingLiU" panose="02020500000000000000" pitchFamily="18" charset="-120"/>
              <a:cs typeface="Times New Roman" panose="02020603050405020304" pitchFamily="18" charset="0"/>
            </a:endParaRPr>
          </a:p>
          <a:p>
            <a:pPr marL="0" indent="0">
              <a:buNone/>
            </a:pPr>
            <a:endParaRPr lang="el-GR" sz="2200" b="1" dirty="0">
              <a:effectLst/>
              <a:latin typeface="Times New Roman" panose="02020603050405020304" pitchFamily="18" charset="0"/>
              <a:ea typeface="PMingLiU" panose="02020500000000000000" pitchFamily="18" charset="-120"/>
              <a:cs typeface="Franklin Gothic Medium Cond" panose="020B0606030402020204" pitchFamily="34" charset="0"/>
            </a:endParaRPr>
          </a:p>
          <a:p>
            <a:pPr marL="0" indent="0">
              <a:buNone/>
            </a:pPr>
            <a:endParaRPr lang="en-CY" sz="2200" dirty="0"/>
          </a:p>
        </p:txBody>
      </p:sp>
    </p:spTree>
    <p:extLst>
      <p:ext uri="{BB962C8B-B14F-4D97-AF65-F5344CB8AC3E}">
        <p14:creationId xmlns:p14="http://schemas.microsoft.com/office/powerpoint/2010/main" val="344179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7635" y="2066790"/>
            <a:ext cx="9573491" cy="1938992"/>
          </a:xfrm>
          <a:prstGeom prst="rect">
            <a:avLst/>
          </a:prstGeom>
          <a:ln w="28575">
            <a:solidFill>
              <a:srgbClr val="FF0000"/>
            </a:solidFill>
            <a:prstDash val="sysDash"/>
          </a:ln>
        </p:spPr>
        <p:txBody>
          <a:bodyPr wrap="square">
            <a:spAutoFit/>
          </a:bodyPr>
          <a:lstStyle/>
          <a:p>
            <a:pPr algn="just"/>
            <a:endParaRPr lang="el-GR" sz="2400" b="1" dirty="0" smtClean="0">
              <a:latin typeface="Times New Roman" panose="02020603050405020304" pitchFamily="18" charset="0"/>
              <a:ea typeface="PMingLiU" panose="02020500000000000000" pitchFamily="18" charset="-120"/>
              <a:cs typeface="Franklin Gothic Medium Cond" panose="020B0606030402020204" pitchFamily="34" charset="0"/>
            </a:endParaRPr>
          </a:p>
          <a:p>
            <a:pPr algn="just"/>
            <a:r>
              <a:rPr lang="el-GR" sz="2400" b="1" dirty="0" smtClean="0">
                <a:latin typeface="Times New Roman" panose="02020603050405020304" pitchFamily="18" charset="0"/>
                <a:ea typeface="PMingLiU" panose="02020500000000000000" pitchFamily="18" charset="-120"/>
                <a:cs typeface="Franklin Gothic Medium Cond" panose="020B0606030402020204" pitchFamily="34" charset="0"/>
              </a:rPr>
              <a:t>β</a:t>
            </a:r>
            <a:r>
              <a:rPr lang="el-GR" sz="2400" b="1" dirty="0">
                <a:latin typeface="Times New Roman" panose="02020603050405020304" pitchFamily="18" charset="0"/>
                <a:ea typeface="PMingLiU" panose="02020500000000000000" pitchFamily="18" charset="-120"/>
                <a:cs typeface="Franklin Gothic Medium Cond" panose="020B0606030402020204" pitchFamily="34" charset="0"/>
              </a:rPr>
              <a:t>) έκδοση </a:t>
            </a:r>
            <a:r>
              <a:rPr lang="el-GR" sz="2400" b="1" dirty="0" smtClean="0">
                <a:latin typeface="Times New Roman" panose="02020603050405020304" pitchFamily="18" charset="0"/>
                <a:ea typeface="PMingLiU" panose="02020500000000000000" pitchFamily="18" charset="-120"/>
                <a:cs typeface="Franklin Gothic Medium Cond" panose="020B0606030402020204" pitchFamily="34" charset="0"/>
              </a:rPr>
              <a:t>του </a:t>
            </a:r>
            <a:r>
              <a:rPr lang="el-GR" sz="2400" b="1" dirty="0" err="1" smtClean="0">
                <a:solidFill>
                  <a:srgbClr val="FF0000"/>
                </a:solidFill>
                <a:latin typeface="Times New Roman" panose="02020603050405020304" pitchFamily="18" charset="0"/>
                <a:ea typeface="PMingLiU" panose="02020500000000000000" pitchFamily="18" charset="-120"/>
                <a:cs typeface="Franklin Gothic Medium Cond" panose="020B0606030402020204" pitchFamily="34" charset="0"/>
              </a:rPr>
              <a:t>Θεοδοσιανού</a:t>
            </a:r>
            <a:r>
              <a:rPr lang="el-GR" sz="2400" b="1" dirty="0" smtClean="0">
                <a:solidFill>
                  <a:srgbClr val="FF0000"/>
                </a:solidFill>
                <a:latin typeface="Times New Roman" panose="02020603050405020304" pitchFamily="18" charset="0"/>
                <a:ea typeface="PMingLiU" panose="02020500000000000000" pitchFamily="18" charset="-120"/>
                <a:cs typeface="Franklin Gothic Medium Cond" panose="020B0606030402020204" pitchFamily="34" charset="0"/>
              </a:rPr>
              <a:t> </a:t>
            </a:r>
            <a:r>
              <a:rPr lang="el-GR" sz="2400" b="1" dirty="0">
                <a:solidFill>
                  <a:srgbClr val="FF0000"/>
                </a:solidFill>
                <a:latin typeface="Times New Roman" panose="02020603050405020304" pitchFamily="18" charset="0"/>
                <a:ea typeface="PMingLiU" panose="02020500000000000000" pitchFamily="18" charset="-120"/>
                <a:cs typeface="Franklin Gothic Medium Cond" panose="020B0606030402020204" pitchFamily="34" charset="0"/>
              </a:rPr>
              <a:t>Κώδικα</a:t>
            </a:r>
            <a:r>
              <a:rPr lang="el-GR" sz="2400" b="1" dirty="0">
                <a:latin typeface="Times New Roman" panose="02020603050405020304" pitchFamily="18" charset="0"/>
                <a:ea typeface="PMingLiU" panose="02020500000000000000" pitchFamily="18" charset="-120"/>
                <a:cs typeface="Franklin Gothic Medium Cond" panose="020B0606030402020204" pitchFamily="34" charset="0"/>
              </a:rPr>
              <a:t> ( 438μ.Χ</a:t>
            </a:r>
            <a:r>
              <a:rPr lang="el-GR" sz="2400" b="1" dirty="0" smtClean="0">
                <a:latin typeface="Times New Roman" panose="02020603050405020304" pitchFamily="18" charset="0"/>
                <a:ea typeface="PMingLiU" panose="02020500000000000000" pitchFamily="18" charset="-120"/>
                <a:cs typeface="Franklin Gothic Medium Cond" panose="020B0606030402020204" pitchFamily="34" charset="0"/>
              </a:rPr>
              <a:t>.).  </a:t>
            </a:r>
            <a:r>
              <a:rPr lang="el-GR" sz="2400" dirty="0">
                <a:latin typeface="Times New Roman" panose="02020603050405020304" pitchFamily="18" charset="0"/>
                <a:ea typeface="PMingLiU" panose="02020500000000000000" pitchFamily="18" charset="-120"/>
                <a:cs typeface="Franklin Gothic Medium Cond" panose="020B0606030402020204" pitchFamily="34" charset="0"/>
              </a:rPr>
              <a:t>Περιλάμβανε όλα τα αυτοκρατορικά διατάγματα μετά το 312 </a:t>
            </a:r>
            <a:r>
              <a:rPr lang="el-GR" sz="2400" dirty="0" err="1">
                <a:latin typeface="Times New Roman" panose="02020603050405020304" pitchFamily="18" charset="0"/>
                <a:ea typeface="PMingLiU" panose="02020500000000000000" pitchFamily="18" charset="-120"/>
                <a:cs typeface="Franklin Gothic Medium Cond" panose="020B0606030402020204" pitchFamily="34" charset="0"/>
              </a:rPr>
              <a:t>μ.Χ</a:t>
            </a:r>
            <a:r>
              <a:rPr lang="el-GR" sz="2400" dirty="0">
                <a:latin typeface="Times New Roman" panose="02020603050405020304" pitchFamily="18" charset="0"/>
                <a:ea typeface="PMingLiU" panose="02020500000000000000" pitchFamily="18" charset="-120"/>
                <a:cs typeface="Franklin Gothic Medium Cond" panose="020B0606030402020204" pitchFamily="34" charset="0"/>
              </a:rPr>
              <a:t>, και βοήθησε στην απονομή </a:t>
            </a:r>
            <a:r>
              <a:rPr lang="el-GR" sz="2400" dirty="0" smtClean="0">
                <a:latin typeface="Times New Roman" panose="02020603050405020304" pitchFamily="18" charset="0"/>
                <a:ea typeface="PMingLiU" panose="02020500000000000000" pitchFamily="18" charset="-120"/>
                <a:cs typeface="Franklin Gothic Medium Cond" panose="020B0606030402020204" pitchFamily="34" charset="0"/>
              </a:rPr>
              <a:t>δικαιοσύνης.</a:t>
            </a:r>
          </a:p>
          <a:p>
            <a:pPr algn="just"/>
            <a:r>
              <a:rPr lang="el-GR" sz="2400" i="1" dirty="0" smtClean="0">
                <a:latin typeface="Times New Roman" panose="02020603050405020304" pitchFamily="18" charset="0"/>
                <a:ea typeface="PMingLiU" panose="02020500000000000000" pitchFamily="18" charset="-120"/>
                <a:cs typeface="Times New Roman" panose="02020603050405020304" pitchFamily="18" charset="0"/>
              </a:rPr>
              <a:t> </a:t>
            </a:r>
            <a:endParaRPr lang="en-CY" sz="2400" dirty="0">
              <a:latin typeface="Franklin Gothic Medium Cond" panose="020B060603040202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67123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03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6C4C1BF-5A18-4797-AE48-9A3014EAD68C}"/>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Ερώτηση 1, σελ. 12</a:t>
            </a:r>
          </a:p>
        </p:txBody>
      </p:sp>
      <p:pic>
        <p:nvPicPr>
          <p:cNvPr id="9" name="Picture 8">
            <a:extLst>
              <a:ext uri="{FF2B5EF4-FFF2-40B4-BE49-F238E27FC236}">
                <a16:creationId xmlns:a16="http://schemas.microsoft.com/office/drawing/2014/main" id="{AA3C3502-E9A2-427D-8603-53513FC26625}"/>
              </a:ext>
            </a:extLst>
          </p:cNvPr>
          <p:cNvPicPr>
            <a:picLocks noChangeAspect="1"/>
          </p:cNvPicPr>
          <p:nvPr/>
        </p:nvPicPr>
        <p:blipFill rotWithShape="1">
          <a:blip r:embed="rId2"/>
          <a:srcRect l="1321" r="1975" b="4"/>
          <a:stretch/>
        </p:blipFill>
        <p:spPr>
          <a:xfrm>
            <a:off x="327547" y="2454902"/>
            <a:ext cx="3442801" cy="4080254"/>
          </a:xfrm>
          <a:prstGeom prst="rect">
            <a:avLst/>
          </a:prstGeom>
        </p:spPr>
      </p:pic>
      <p:pic>
        <p:nvPicPr>
          <p:cNvPr id="7" name="Content Placeholder 6" descr="A close-up of a document&#10;&#10;Description automatically generated with medium confidence">
            <a:extLst>
              <a:ext uri="{FF2B5EF4-FFF2-40B4-BE49-F238E27FC236}">
                <a16:creationId xmlns:a16="http://schemas.microsoft.com/office/drawing/2014/main" id="{0D613191-F32F-42A6-9B2F-7094ABB724B6}"/>
              </a:ext>
            </a:extLst>
          </p:cNvPr>
          <p:cNvPicPr>
            <a:picLocks noGrp="1"/>
          </p:cNvPicPr>
          <p:nvPr>
            <p:ph sz="half" idx="1"/>
          </p:nvPr>
        </p:nvPicPr>
        <p:blipFill rotWithShape="1">
          <a:blip r:embed="rId3">
            <a:extLst>
              <a:ext uri="{28A0092B-C50C-407E-A947-70E740481C1C}">
                <a14:useLocalDpi xmlns:a14="http://schemas.microsoft.com/office/drawing/2010/main" val="0"/>
              </a:ext>
            </a:extLst>
          </a:blip>
          <a:srcRect t="3817" r="-1" b="2118"/>
          <a:stretch/>
        </p:blipFill>
        <p:spPr>
          <a:xfrm>
            <a:off x="3770348" y="1809345"/>
            <a:ext cx="3786626" cy="4725811"/>
          </a:xfrm>
          <a:prstGeom prst="rect">
            <a:avLst/>
          </a:prstGeom>
        </p:spPr>
      </p:pic>
      <p:sp>
        <p:nvSpPr>
          <p:cNvPr id="23" name="Rectangle 22">
            <a:extLst>
              <a:ext uri="{FF2B5EF4-FFF2-40B4-BE49-F238E27FC236}">
                <a16:creationId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B89DF166-192D-4310-91E2-472E180F05EE}"/>
              </a:ext>
            </a:extLst>
          </p:cNvPr>
          <p:cNvSpPr>
            <a:spLocks noGrp="1"/>
          </p:cNvSpPr>
          <p:nvPr>
            <p:ph sz="half" idx="2"/>
          </p:nvPr>
        </p:nvSpPr>
        <p:spPr>
          <a:xfrm>
            <a:off x="7957973" y="763524"/>
            <a:ext cx="3511296" cy="5330952"/>
          </a:xfrm>
        </p:spPr>
        <p:txBody>
          <a:bodyPr vert="horz" lIns="91440" tIns="45720" rIns="91440" bIns="45720" rtlCol="0" anchor="ctr">
            <a:normAutofit/>
          </a:bodyPr>
          <a:lstStyle/>
          <a:p>
            <a:pPr marL="342900" lvl="0">
              <a:spcAft>
                <a:spcPts val="0"/>
              </a:spcAft>
            </a:pPr>
            <a:r>
              <a:rPr lang="en-US" sz="2400" i="1" dirty="0" err="1">
                <a:solidFill>
                  <a:srgbClr val="FFFFFF"/>
                </a:solidFill>
                <a:effectLst/>
              </a:rPr>
              <a:t>Ποιες</a:t>
            </a:r>
            <a:r>
              <a:rPr lang="en-US" sz="2400" i="1" dirty="0">
                <a:solidFill>
                  <a:srgbClr val="FFFFFF"/>
                </a:solidFill>
                <a:effectLst/>
              </a:rPr>
              <a:t> π</a:t>
            </a:r>
            <a:r>
              <a:rPr lang="en-US" sz="2400" i="1" dirty="0" err="1">
                <a:solidFill>
                  <a:srgbClr val="FFFFFF"/>
                </a:solidFill>
                <a:effectLst/>
              </a:rPr>
              <a:t>ληροφορίες</a:t>
            </a:r>
            <a:r>
              <a:rPr lang="en-US" sz="2400" i="1" dirty="0">
                <a:solidFill>
                  <a:srgbClr val="FFFFFF"/>
                </a:solidFill>
                <a:effectLst/>
              </a:rPr>
              <a:t> μας </a:t>
            </a:r>
            <a:r>
              <a:rPr lang="en-US" sz="2400" i="1" dirty="0" err="1">
                <a:solidFill>
                  <a:srgbClr val="FFFFFF"/>
                </a:solidFill>
                <a:effectLst/>
              </a:rPr>
              <a:t>δίνει</a:t>
            </a:r>
            <a:r>
              <a:rPr lang="en-US" sz="2400" i="1" dirty="0">
                <a:solidFill>
                  <a:srgbClr val="FFFFFF"/>
                </a:solidFill>
                <a:effectLst/>
              </a:rPr>
              <a:t> </a:t>
            </a:r>
            <a:r>
              <a:rPr lang="en-US" sz="2400" i="1" dirty="0" err="1">
                <a:solidFill>
                  <a:srgbClr val="FFFFFF"/>
                </a:solidFill>
                <a:effectLst/>
              </a:rPr>
              <a:t>το</a:t>
            </a:r>
            <a:r>
              <a:rPr lang="en-US" sz="2400" i="1" dirty="0">
                <a:solidFill>
                  <a:srgbClr val="FFFFFF"/>
                </a:solidFill>
                <a:effectLst/>
              </a:rPr>
              <a:t> π</a:t>
            </a:r>
            <a:r>
              <a:rPr lang="en-US" sz="2400" i="1" dirty="0" err="1">
                <a:solidFill>
                  <a:srgbClr val="FFFFFF"/>
                </a:solidFill>
                <a:effectLst/>
              </a:rPr>
              <a:t>ιο</a:t>
            </a:r>
            <a:r>
              <a:rPr lang="en-US" sz="2400" i="1" dirty="0">
                <a:solidFill>
                  <a:srgbClr val="FFFFFF"/>
                </a:solidFill>
                <a:effectLst/>
              </a:rPr>
              <a:t> π</a:t>
            </a:r>
            <a:r>
              <a:rPr lang="en-US" sz="2400" i="1" dirty="0" err="1">
                <a:solidFill>
                  <a:srgbClr val="FFFFFF"/>
                </a:solidFill>
                <a:effectLst/>
              </a:rPr>
              <a:t>άνω</a:t>
            </a:r>
            <a:r>
              <a:rPr lang="en-US" sz="2400" i="1" dirty="0">
                <a:solidFill>
                  <a:srgbClr val="FFFFFF"/>
                </a:solidFill>
                <a:effectLst/>
              </a:rPr>
              <a:t> απ</a:t>
            </a:r>
            <a:r>
              <a:rPr lang="en-US" sz="2400" i="1" dirty="0" err="1">
                <a:solidFill>
                  <a:srgbClr val="FFFFFF"/>
                </a:solidFill>
                <a:effectLst/>
              </a:rPr>
              <a:t>όσ</a:t>
            </a:r>
            <a:r>
              <a:rPr lang="en-US" sz="2400" i="1" dirty="0">
                <a:solidFill>
                  <a:srgbClr val="FFFFFF"/>
                </a:solidFill>
                <a:effectLst/>
              </a:rPr>
              <a:t>πασμα για τη γεωγραφία του βυζαντινού εμπορίου και το διεθνές κύρος του Βυζαντίου στις αρχές του 6</a:t>
            </a:r>
            <a:r>
              <a:rPr lang="en-US" sz="2400" i="1" baseline="30000" dirty="0">
                <a:solidFill>
                  <a:srgbClr val="FFFFFF"/>
                </a:solidFill>
                <a:effectLst/>
              </a:rPr>
              <a:t>ου</a:t>
            </a:r>
            <a:r>
              <a:rPr lang="en-US" sz="2400" i="1" dirty="0">
                <a:solidFill>
                  <a:srgbClr val="FFFFFF"/>
                </a:solidFill>
                <a:effectLst/>
              </a:rPr>
              <a:t> αιώνα;</a:t>
            </a:r>
            <a:endParaRPr lang="en-US" sz="2400" dirty="0">
              <a:solidFill>
                <a:srgbClr val="FFFFFF"/>
              </a:solidFill>
              <a:effectLst/>
            </a:endParaRPr>
          </a:p>
          <a:p>
            <a:pPr marL="0">
              <a:spcAft>
                <a:spcPts val="0"/>
              </a:spcAft>
            </a:pPr>
            <a:endParaRPr lang="en-US" sz="2400" dirty="0">
              <a:solidFill>
                <a:srgbClr val="FFFFFF"/>
              </a:solidFill>
              <a:effectLst/>
            </a:endParaRPr>
          </a:p>
          <a:p>
            <a:pPr marL="0"/>
            <a:endParaRPr lang="en-US" sz="2400" dirty="0">
              <a:solidFill>
                <a:srgbClr val="FFFFFF"/>
              </a:solidFill>
            </a:endParaRPr>
          </a:p>
        </p:txBody>
      </p:sp>
    </p:spTree>
    <p:extLst>
      <p:ext uri="{BB962C8B-B14F-4D97-AF65-F5344CB8AC3E}">
        <p14:creationId xmlns:p14="http://schemas.microsoft.com/office/powerpoint/2010/main" val="3686706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32B152-3720-4D3B-97ED-45CE5483F1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1BAB570-FF10-4E96-8A3F-FA9804702B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8" name="Freeform: Shape 14">
            <a:extLst>
              <a:ext uri="{FF2B5EF4-FFF2-40B4-BE49-F238E27FC236}">
                <a16:creationId xmlns:a16="http://schemas.microsoft.com/office/drawing/2014/main" id="{4B9FAFB2-BEB5-4848-8018-BCAD99E2E1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0496E83-D975-4248-B816-91DD11381808}"/>
              </a:ext>
            </a:extLst>
          </p:cNvPr>
          <p:cNvSpPr>
            <a:spLocks noGrp="1"/>
          </p:cNvSpPr>
          <p:nvPr>
            <p:ph type="title"/>
          </p:nvPr>
        </p:nvSpPr>
        <p:spPr>
          <a:xfrm>
            <a:off x="765051" y="662400"/>
            <a:ext cx="3384000" cy="1492132"/>
          </a:xfrm>
        </p:spPr>
        <p:txBody>
          <a:bodyPr vert="horz" lIns="91440" tIns="45720" rIns="91440" bIns="45720" rtlCol="0" anchor="t">
            <a:normAutofit/>
          </a:bodyPr>
          <a:lstStyle/>
          <a:p>
            <a:r>
              <a:rPr lang="en-US" kern="1200">
                <a:solidFill>
                  <a:schemeClr val="bg1"/>
                </a:solidFill>
                <a:latin typeface="+mj-lt"/>
                <a:ea typeface="+mj-ea"/>
                <a:cs typeface="+mj-cs"/>
              </a:rPr>
              <a:t>Ερώτηση 3, σελ. 12</a:t>
            </a:r>
          </a:p>
        </p:txBody>
      </p:sp>
      <p:sp>
        <p:nvSpPr>
          <p:cNvPr id="4" name="Content Placeholder 3">
            <a:extLst>
              <a:ext uri="{FF2B5EF4-FFF2-40B4-BE49-F238E27FC236}">
                <a16:creationId xmlns:a16="http://schemas.microsoft.com/office/drawing/2014/main" id="{FC9AC96F-3993-433D-925F-F9D04F07A100}"/>
              </a:ext>
            </a:extLst>
          </p:cNvPr>
          <p:cNvSpPr>
            <a:spLocks noGrp="1"/>
          </p:cNvSpPr>
          <p:nvPr>
            <p:ph sz="half" idx="2"/>
          </p:nvPr>
        </p:nvSpPr>
        <p:spPr>
          <a:xfrm>
            <a:off x="765051" y="2286000"/>
            <a:ext cx="3384000" cy="3844800"/>
          </a:xfrm>
        </p:spPr>
        <p:txBody>
          <a:bodyPr vert="horz" lIns="91440" tIns="45720" rIns="91440" bIns="45720" rtlCol="0">
            <a:normAutofit/>
          </a:bodyPr>
          <a:lstStyle/>
          <a:p>
            <a:pPr marL="0"/>
            <a:r>
              <a:rPr lang="en-US" sz="2000">
                <a:solidFill>
                  <a:schemeClr val="bg1">
                    <a:alpha val="60000"/>
                  </a:schemeClr>
                </a:solidFill>
              </a:rPr>
              <a:t>Ποια συγκεκριμένα μέτρα προτείνει ο φιλόσοφος και επίσκοπος Κυρήνης Συνέσιος για την αντιμετώπιση του γοτθικού ή γερμανικού προβλήματος;</a:t>
            </a:r>
          </a:p>
        </p:txBody>
      </p:sp>
      <p:pic>
        <p:nvPicPr>
          <p:cNvPr id="6" name="Content Placeholder 5">
            <a:extLst>
              <a:ext uri="{FF2B5EF4-FFF2-40B4-BE49-F238E27FC236}">
                <a16:creationId xmlns:a16="http://schemas.microsoft.com/office/drawing/2014/main" id="{E612B4C7-9B83-49C5-A878-46C00D436ABE}"/>
              </a:ext>
            </a:extLst>
          </p:cNvPr>
          <p:cNvPicPr>
            <a:picLocks noGrp="1" noChangeAspect="1"/>
          </p:cNvPicPr>
          <p:nvPr>
            <p:ph sz="half" idx="1"/>
          </p:nvPr>
        </p:nvPicPr>
        <p:blipFill>
          <a:blip r:embed="rId2"/>
          <a:stretch>
            <a:fillRect/>
          </a:stretch>
        </p:blipFill>
        <p:spPr>
          <a:xfrm>
            <a:off x="4914102" y="0"/>
            <a:ext cx="7277898" cy="6731539"/>
          </a:xfrm>
          <a:prstGeom prst="rect">
            <a:avLst/>
          </a:prstGeom>
        </p:spPr>
      </p:pic>
    </p:spTree>
    <p:extLst>
      <p:ext uri="{BB962C8B-B14F-4D97-AF65-F5344CB8AC3E}">
        <p14:creationId xmlns:p14="http://schemas.microsoft.com/office/powerpoint/2010/main" val="146097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E523B-CEB2-45DC-ADBD-0D5EEE6F4747}"/>
              </a:ext>
            </a:extLst>
          </p:cNvPr>
          <p:cNvSpPr>
            <a:spLocks noGrp="1"/>
          </p:cNvSpPr>
          <p:nvPr>
            <p:ph type="title"/>
          </p:nvPr>
        </p:nvSpPr>
        <p:spPr>
          <a:xfrm>
            <a:off x="686834" y="1153572"/>
            <a:ext cx="3200400" cy="4461163"/>
          </a:xfrm>
        </p:spPr>
        <p:txBody>
          <a:bodyPr>
            <a:normAutofit/>
          </a:bodyPr>
          <a:lstStyle/>
          <a:p>
            <a:r>
              <a:rPr lang="el-GR" b="1">
                <a:solidFill>
                  <a:srgbClr val="FFFFFF"/>
                </a:solidFill>
                <a:effectLst/>
                <a:latin typeface="Times New Roman" panose="02020603050405020304" pitchFamily="18" charset="0"/>
                <a:ea typeface="PMingLiU" panose="02020500000000000000" pitchFamily="18" charset="-120"/>
                <a:cs typeface="Franklin Gothic Medium Cond" panose="020B0606030402020204" pitchFamily="34" charset="0"/>
              </a:rPr>
              <a:t>α. Οικονομία και κοινωνικά προβλήματα</a:t>
            </a:r>
            <a:r>
              <a:rPr lang="en-CY">
                <a:solidFill>
                  <a:srgbClr val="FFFFFF"/>
                </a:solidFill>
                <a:effectLst/>
                <a:latin typeface="Franklin Gothic Medium Cond" panose="020B0606030402020204" pitchFamily="34" charset="0"/>
                <a:ea typeface="PMingLiU" panose="02020500000000000000" pitchFamily="18" charset="-120"/>
                <a:cs typeface="Times New Roman" panose="02020603050405020304" pitchFamily="18" charset="0"/>
              </a:rPr>
              <a:t/>
            </a:r>
            <a:br>
              <a:rPr lang="en-CY">
                <a:solidFill>
                  <a:srgbClr val="FFFFFF"/>
                </a:solidFill>
                <a:effectLst/>
                <a:latin typeface="Franklin Gothic Medium Cond" panose="020B0606030402020204" pitchFamily="34" charset="0"/>
                <a:ea typeface="PMingLiU" panose="02020500000000000000" pitchFamily="18" charset="-120"/>
                <a:cs typeface="Times New Roman" panose="02020603050405020304" pitchFamily="18" charset="0"/>
              </a:rPr>
            </a:br>
            <a:endParaRPr lang="en-CY">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id="{D9C566FF-52C8-434B-8196-F2187857AA51}"/>
              </a:ext>
            </a:extLst>
          </p:cNvPr>
          <p:cNvSpPr>
            <a:spLocks noGrp="1"/>
          </p:cNvSpPr>
          <p:nvPr>
            <p:ph idx="1"/>
          </p:nvPr>
        </p:nvSpPr>
        <p:spPr>
          <a:xfrm>
            <a:off x="4447308" y="591344"/>
            <a:ext cx="6906491" cy="5585619"/>
          </a:xfrm>
        </p:spPr>
        <p:txBody>
          <a:bodyPr anchor="ctr">
            <a:normAutofit/>
          </a:bodyPr>
          <a:lstStyle/>
          <a:p>
            <a:pPr marL="0" indent="0">
              <a:buNone/>
            </a:pPr>
            <a:endParaRPr lang="en-CY" sz="2600" dirty="0">
              <a:effectLst/>
              <a:latin typeface="Franklin Gothic Medium Cond" panose="020B0606030402020204" pitchFamily="34" charset="0"/>
              <a:ea typeface="PMingLiU" panose="02020500000000000000" pitchFamily="18" charset="-120"/>
              <a:cs typeface="Times New Roman" panose="02020603050405020304" pitchFamily="18" charset="0"/>
            </a:endParaRPr>
          </a:p>
          <a:p>
            <a:pPr marL="68580" indent="0">
              <a:spcBef>
                <a:spcPts val="250"/>
              </a:spcBef>
              <a:spcAft>
                <a:spcPts val="0"/>
              </a:spcAft>
              <a:buNone/>
              <a:tabLst>
                <a:tab pos="160020" algn="l"/>
              </a:tabLst>
            </a:pPr>
            <a:r>
              <a:rPr lang="el-GR" sz="2600" b="1" dirty="0">
                <a:effectLst/>
                <a:latin typeface="Times New Roman" panose="02020603050405020304" pitchFamily="18" charset="0"/>
                <a:ea typeface="PMingLiU" panose="02020500000000000000" pitchFamily="18" charset="-120"/>
                <a:cs typeface="Franklin Gothic Medium Cond" panose="020B0606030402020204" pitchFamily="34" charset="0"/>
              </a:rPr>
              <a:t>Χαρακτηριστικά οικονομίας </a:t>
            </a:r>
            <a:r>
              <a:rPr lang="el-GR" sz="2600" dirty="0">
                <a:effectLst/>
                <a:latin typeface="Times New Roman" panose="02020603050405020304" pitchFamily="18" charset="0"/>
                <a:ea typeface="PMingLiU" panose="02020500000000000000" pitchFamily="18" charset="-120"/>
                <a:cs typeface="Franklin Gothic Medium Cond" panose="020B0606030402020204" pitchFamily="34" charset="0"/>
              </a:rPr>
              <a:t>πρώιμου βυζαντινού κράτους</a:t>
            </a:r>
            <a:r>
              <a:rPr lang="el-GR" sz="2600" dirty="0">
                <a:latin typeface="Times New Roman" panose="02020603050405020304" pitchFamily="18" charset="0"/>
                <a:ea typeface="PMingLiU" panose="02020500000000000000" pitchFamily="18" charset="-120"/>
                <a:cs typeface="Franklin Gothic Medium Cond" panose="020B0606030402020204" pitchFamily="34" charset="0"/>
              </a:rPr>
              <a:t>:</a:t>
            </a:r>
          </a:p>
          <a:p>
            <a:pPr marL="68580" indent="0">
              <a:spcBef>
                <a:spcPts val="250"/>
              </a:spcBef>
              <a:spcAft>
                <a:spcPts val="0"/>
              </a:spcAft>
              <a:buNone/>
              <a:tabLst>
                <a:tab pos="160020" algn="l"/>
              </a:tabLst>
            </a:pPr>
            <a:endParaRPr lang="en-CY" sz="2600" dirty="0">
              <a:effectLst/>
              <a:latin typeface="Franklin Gothic Medium Cond" panose="020B0606030402020204" pitchFamily="34" charset="0"/>
              <a:ea typeface="PMingLiU" panose="02020500000000000000" pitchFamily="18" charset="-120"/>
              <a:cs typeface="Times New Roman" panose="02020603050405020304" pitchFamily="18" charset="0"/>
            </a:endParaRPr>
          </a:p>
          <a:p>
            <a:pPr marL="0" lvl="0" indent="0">
              <a:spcAft>
                <a:spcPts val="0"/>
              </a:spcAft>
              <a:buNone/>
              <a:tabLst>
                <a:tab pos="383540" algn="l"/>
              </a:tabLst>
            </a:pPr>
            <a:r>
              <a:rPr lang="en-US" sz="2600" dirty="0">
                <a:effectLst/>
                <a:latin typeface="Times New Roman" panose="02020603050405020304" pitchFamily="18" charset="0"/>
                <a:ea typeface="PMingLiU" panose="02020500000000000000" pitchFamily="18" charset="-120"/>
                <a:cs typeface="Franklin Gothic Medium Cond" panose="020B0606030402020204" pitchFamily="34" charset="0"/>
              </a:rPr>
              <a:t>1. </a:t>
            </a:r>
            <a:r>
              <a:rPr lang="el-GR" sz="2600" dirty="0">
                <a:effectLst/>
                <a:latin typeface="Times New Roman" panose="02020603050405020304" pitchFamily="18" charset="0"/>
                <a:ea typeface="PMingLiU" panose="02020500000000000000" pitchFamily="18" charset="-120"/>
                <a:cs typeface="Franklin Gothic Medium Cond" panose="020B0606030402020204" pitchFamily="34" charset="0"/>
              </a:rPr>
              <a:t>Κύρια πηγή πλούτου: </a:t>
            </a:r>
            <a:r>
              <a:rPr lang="el-GR" sz="2600" b="1" dirty="0">
                <a:solidFill>
                  <a:srgbClr val="FF0000"/>
                </a:solidFill>
                <a:effectLst/>
                <a:latin typeface="Times New Roman" panose="02020603050405020304" pitchFamily="18" charset="0"/>
                <a:ea typeface="PMingLiU" panose="02020500000000000000" pitchFamily="18" charset="-120"/>
                <a:cs typeface="Franklin Gothic Medium Cond" panose="020B0606030402020204" pitchFamily="34" charset="0"/>
              </a:rPr>
              <a:t>η γεωργία.</a:t>
            </a:r>
            <a:endParaRPr lang="en-CY" sz="2600" dirty="0">
              <a:solidFill>
                <a:srgbClr val="FF0000"/>
              </a:solidFill>
              <a:effectLst/>
              <a:latin typeface="Franklin Gothic Medium Cond" panose="020B0606030402020204" pitchFamily="34" charset="0"/>
              <a:ea typeface="PMingLiU" panose="02020500000000000000" pitchFamily="18" charset="-120"/>
              <a:cs typeface="Times New Roman" panose="02020603050405020304" pitchFamily="18" charset="0"/>
            </a:endParaRPr>
          </a:p>
          <a:p>
            <a:pPr marL="0" lvl="0" indent="0">
              <a:spcAft>
                <a:spcPts val="0"/>
              </a:spcAft>
              <a:buNone/>
              <a:tabLst>
                <a:tab pos="383540" algn="l"/>
              </a:tabLst>
            </a:pPr>
            <a:r>
              <a:rPr lang="en-US" sz="2600" dirty="0">
                <a:effectLst/>
                <a:latin typeface="Times New Roman" panose="02020603050405020304" pitchFamily="18" charset="0"/>
                <a:ea typeface="PMingLiU" panose="02020500000000000000" pitchFamily="18" charset="-120"/>
                <a:cs typeface="Franklin Gothic Medium Cond" panose="020B0606030402020204" pitchFamily="34" charset="0"/>
              </a:rPr>
              <a:t>2. </a:t>
            </a:r>
            <a:r>
              <a:rPr lang="el-GR" sz="2600" dirty="0">
                <a:effectLst/>
                <a:latin typeface="Times New Roman" panose="02020603050405020304" pitchFamily="18" charset="0"/>
                <a:ea typeface="PMingLiU" panose="02020500000000000000" pitchFamily="18" charset="-120"/>
                <a:cs typeface="Franklin Gothic Medium Cond" panose="020B0606030402020204" pitchFamily="34" charset="0"/>
              </a:rPr>
              <a:t>Το κράτος ακολουθούσε </a:t>
            </a:r>
            <a:r>
              <a:rPr lang="el-GR" sz="2600" b="1" dirty="0">
                <a:solidFill>
                  <a:srgbClr val="FF0000"/>
                </a:solidFill>
                <a:effectLst/>
                <a:latin typeface="Times New Roman" panose="02020603050405020304" pitchFamily="18" charset="0"/>
                <a:ea typeface="PMingLiU" panose="02020500000000000000" pitchFamily="18" charset="-120"/>
                <a:cs typeface="Franklin Gothic Medium Cond" panose="020B0606030402020204" pitchFamily="34" charset="0"/>
              </a:rPr>
              <a:t>παρεμβατική πολιτική</a:t>
            </a:r>
            <a:r>
              <a:rPr lang="el-GR" sz="2600" dirty="0">
                <a:effectLst/>
                <a:latin typeface="Times New Roman" panose="02020603050405020304" pitchFamily="18" charset="0"/>
                <a:ea typeface="PMingLiU" panose="02020500000000000000" pitchFamily="18" charset="-120"/>
                <a:cs typeface="Franklin Gothic Medium Cond" panose="020B0606030402020204" pitchFamily="34" charset="0"/>
              </a:rPr>
              <a:t> </a:t>
            </a:r>
            <a:r>
              <a:rPr lang="el-GR" sz="2600" dirty="0" smtClean="0">
                <a:effectLst/>
                <a:latin typeface="Times New Roman" panose="02020603050405020304" pitchFamily="18" charset="0"/>
                <a:ea typeface="PMingLiU" panose="02020500000000000000" pitchFamily="18" charset="-120"/>
                <a:cs typeface="Franklin Gothic Medium Cond" panose="020B0606030402020204" pitchFamily="34" charset="0"/>
              </a:rPr>
              <a:t>( </a:t>
            </a:r>
            <a:r>
              <a:rPr lang="el-GR" sz="2600" dirty="0">
                <a:effectLst/>
                <a:latin typeface="Times New Roman" panose="02020603050405020304" pitchFamily="18" charset="0"/>
                <a:ea typeface="PMingLiU" panose="02020500000000000000" pitchFamily="18" charset="-120"/>
                <a:cs typeface="Franklin Gothic Medium Cond" panose="020B0606030402020204" pitchFamily="34" charset="0"/>
              </a:rPr>
              <a:t>με στόχο τον  καθορισμό των οικονομικών εξελίξεων). </a:t>
            </a:r>
            <a:endParaRPr lang="en-CY" sz="2600" dirty="0">
              <a:effectLst/>
              <a:latin typeface="Franklin Gothic Medium Cond" panose="020B0606030402020204" pitchFamily="34" charset="0"/>
              <a:ea typeface="PMingLiU" panose="02020500000000000000" pitchFamily="18" charset="-120"/>
              <a:cs typeface="Times New Roman" panose="02020603050405020304" pitchFamily="18" charset="0"/>
            </a:endParaRPr>
          </a:p>
          <a:p>
            <a:pPr marL="0" lvl="0" indent="0">
              <a:spcAft>
                <a:spcPts val="0"/>
              </a:spcAft>
              <a:buNone/>
              <a:tabLst>
                <a:tab pos="383540" algn="l"/>
              </a:tabLst>
            </a:pPr>
            <a:r>
              <a:rPr lang="en-US" sz="2600" dirty="0">
                <a:effectLst/>
                <a:latin typeface="Times New Roman" panose="02020603050405020304" pitchFamily="18" charset="0"/>
                <a:ea typeface="PMingLiU" panose="02020500000000000000" pitchFamily="18" charset="-120"/>
                <a:cs typeface="Franklin Gothic Medium Cond" panose="020B0606030402020204" pitchFamily="34" charset="0"/>
              </a:rPr>
              <a:t>3. </a:t>
            </a:r>
            <a:r>
              <a:rPr lang="el-GR" sz="2600" dirty="0">
                <a:effectLst/>
                <a:latin typeface="Times New Roman" panose="02020603050405020304" pitchFamily="18" charset="0"/>
                <a:ea typeface="PMingLiU" panose="02020500000000000000" pitchFamily="18" charset="-120"/>
                <a:cs typeface="Franklin Gothic Medium Cond" panose="020B0606030402020204" pitchFamily="34" charset="0"/>
              </a:rPr>
              <a:t>Οι συναλλαγές γίνονταν με </a:t>
            </a:r>
            <a:r>
              <a:rPr lang="el-GR" sz="2600" b="1" dirty="0">
                <a:solidFill>
                  <a:srgbClr val="FF0000"/>
                </a:solidFill>
                <a:effectLst/>
                <a:latin typeface="Times New Roman" panose="02020603050405020304" pitchFamily="18" charset="0"/>
                <a:ea typeface="PMingLiU" panose="02020500000000000000" pitchFamily="18" charset="-120"/>
                <a:cs typeface="Franklin Gothic Medium Cond" panose="020B0606030402020204" pitchFamily="34" charset="0"/>
              </a:rPr>
              <a:t>νόμισμα</a:t>
            </a:r>
            <a:r>
              <a:rPr lang="el-GR" sz="2600" b="1" dirty="0">
                <a:effectLst/>
                <a:latin typeface="Times New Roman" panose="02020603050405020304" pitchFamily="18" charset="0"/>
                <a:ea typeface="PMingLiU" panose="02020500000000000000" pitchFamily="18" charset="-120"/>
                <a:cs typeface="Franklin Gothic Medium Cond" panose="020B0606030402020204" pitchFamily="34" charset="0"/>
              </a:rPr>
              <a:t> </a:t>
            </a:r>
            <a:r>
              <a:rPr lang="el-GR" sz="2600" dirty="0">
                <a:effectLst/>
                <a:latin typeface="Times New Roman" panose="02020603050405020304" pitchFamily="18" charset="0"/>
                <a:ea typeface="PMingLiU" panose="02020500000000000000" pitchFamily="18" charset="-120"/>
                <a:cs typeface="Franklin Gothic Medium Cond" panose="020B0606030402020204" pitchFamily="34" charset="0"/>
              </a:rPr>
              <a:t>κυρίως (</a:t>
            </a:r>
            <a:r>
              <a:rPr lang="el-GR" sz="2600" dirty="0" err="1">
                <a:effectLst/>
                <a:latin typeface="Times New Roman" panose="02020603050405020304" pitchFamily="18" charset="0"/>
                <a:ea typeface="PMingLiU" panose="02020500000000000000" pitchFamily="18" charset="-120"/>
                <a:cs typeface="Franklin Gothic Medium Cond" panose="020B0606030402020204" pitchFamily="34" charset="0"/>
              </a:rPr>
              <a:t>εκχρηματισμένη</a:t>
            </a:r>
            <a:r>
              <a:rPr lang="el-GR" sz="2600" dirty="0">
                <a:effectLst/>
                <a:latin typeface="Times New Roman" panose="02020603050405020304" pitchFamily="18" charset="0"/>
                <a:ea typeface="PMingLiU" panose="02020500000000000000" pitchFamily="18" charset="-120"/>
                <a:cs typeface="Franklin Gothic Medium Cond" panose="020B0606030402020204" pitchFamily="34" charset="0"/>
              </a:rPr>
              <a:t> οικονομία) – οι ανταλλαγές είδους με είδος ήταν περιορισμένες.</a:t>
            </a:r>
            <a:endParaRPr lang="en-CY" sz="2600" dirty="0">
              <a:effectLst/>
              <a:latin typeface="Franklin Gothic Medium Cond" panose="020B0606030402020204" pitchFamily="34" charset="0"/>
              <a:ea typeface="PMingLiU" panose="02020500000000000000" pitchFamily="18" charset="-120"/>
              <a:cs typeface="Times New Roman" panose="02020603050405020304" pitchFamily="18" charset="0"/>
            </a:endParaRPr>
          </a:p>
          <a:p>
            <a:pPr marL="0" indent="0">
              <a:buNone/>
            </a:pPr>
            <a:r>
              <a:rPr lang="en-US" sz="2600" dirty="0">
                <a:latin typeface="Times New Roman" panose="02020603050405020304" pitchFamily="18" charset="0"/>
                <a:ea typeface="PMingLiU" panose="02020500000000000000" pitchFamily="18" charset="-120"/>
                <a:cs typeface="Franklin Gothic Medium Cond" panose="020B0606030402020204" pitchFamily="34" charset="0"/>
              </a:rPr>
              <a:t>4. </a:t>
            </a:r>
            <a:r>
              <a:rPr lang="el-GR" sz="2600" dirty="0">
                <a:effectLst/>
                <a:latin typeface="Times New Roman" panose="02020603050405020304" pitchFamily="18" charset="0"/>
                <a:ea typeface="PMingLiU" panose="02020500000000000000" pitchFamily="18" charset="-120"/>
                <a:cs typeface="Franklin Gothic Medium Cond" panose="020B0606030402020204" pitchFamily="34" charset="0"/>
              </a:rPr>
              <a:t>Οι πόλεις του </a:t>
            </a:r>
            <a:r>
              <a:rPr lang="el-GR" sz="2600" b="1" dirty="0">
                <a:solidFill>
                  <a:srgbClr val="FF0000"/>
                </a:solidFill>
                <a:effectLst/>
                <a:latin typeface="Times New Roman" panose="02020603050405020304" pitchFamily="18" charset="0"/>
                <a:ea typeface="PMingLiU" panose="02020500000000000000" pitchFamily="18" charset="-120"/>
                <a:cs typeface="Franklin Gothic Medium Cond" panose="020B0606030402020204" pitchFamily="34" charset="0"/>
              </a:rPr>
              <a:t>ανατολικού</a:t>
            </a:r>
            <a:r>
              <a:rPr lang="el-GR" sz="2600" dirty="0">
                <a:effectLst/>
                <a:latin typeface="Times New Roman" panose="02020603050405020304" pitchFamily="18" charset="0"/>
                <a:ea typeface="PMingLiU" panose="02020500000000000000" pitchFamily="18" charset="-120"/>
                <a:cs typeface="Franklin Gothic Medium Cond" panose="020B0606030402020204" pitchFamily="34" charset="0"/>
              </a:rPr>
              <a:t> τμήματος είχαν βαρύνουσα οικονομική </a:t>
            </a:r>
            <a:r>
              <a:rPr lang="el-GR" sz="2600" dirty="0" smtClean="0">
                <a:effectLst/>
                <a:latin typeface="Times New Roman" panose="02020603050405020304" pitchFamily="18" charset="0"/>
                <a:ea typeface="PMingLiU" panose="02020500000000000000" pitchFamily="18" charset="-120"/>
                <a:cs typeface="Franklin Gothic Medium Cond" panose="020B0606030402020204" pitchFamily="34" charset="0"/>
              </a:rPr>
              <a:t>σημασία</a:t>
            </a:r>
            <a:r>
              <a:rPr lang="en-GB" sz="2600" dirty="0" smtClean="0">
                <a:effectLst/>
                <a:latin typeface="Times New Roman" panose="02020603050405020304" pitchFamily="18" charset="0"/>
                <a:ea typeface="PMingLiU" panose="02020500000000000000" pitchFamily="18" charset="-120"/>
                <a:cs typeface="Franklin Gothic Medium Cond" panose="020B0606030402020204" pitchFamily="34" charset="0"/>
              </a:rPr>
              <a:t>.</a:t>
            </a:r>
            <a:endParaRPr lang="en-US" sz="2600" dirty="0"/>
          </a:p>
          <a:p>
            <a:pPr marL="0" indent="0">
              <a:buNone/>
            </a:pPr>
            <a:endParaRPr lang="en-CY" sz="2600" dirty="0"/>
          </a:p>
        </p:txBody>
      </p:sp>
    </p:spTree>
    <p:extLst>
      <p:ext uri="{BB962C8B-B14F-4D97-AF65-F5344CB8AC3E}">
        <p14:creationId xmlns:p14="http://schemas.microsoft.com/office/powerpoint/2010/main" val="339791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B492CD-616E-47F8-933B-5E2D952A05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59383CF9-23B5-4335-9B21-1791C4CF1C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0007FE00-9498-4706-B255-6437B0252C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AC6BC9A3-836C-41DF-A990-0E48CACD48C6}"/>
              </a:ext>
            </a:extLst>
          </p:cNvPr>
          <p:cNvPicPr>
            <a:picLocks noChangeAspect="1"/>
          </p:cNvPicPr>
          <p:nvPr/>
        </p:nvPicPr>
        <p:blipFill>
          <a:blip r:embed="rId2"/>
          <a:stretch>
            <a:fillRect/>
          </a:stretch>
        </p:blipFill>
        <p:spPr>
          <a:xfrm>
            <a:off x="703182" y="1153994"/>
            <a:ext cx="4777381" cy="438026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7" name="Content Placeholder 6">
            <a:extLst>
              <a:ext uri="{FF2B5EF4-FFF2-40B4-BE49-F238E27FC236}">
                <a16:creationId xmlns:a16="http://schemas.microsoft.com/office/drawing/2014/main" id="{9B9A3B46-CDF7-4A65-B337-E65AFE7C4AD7}"/>
              </a:ext>
            </a:extLst>
          </p:cNvPr>
          <p:cNvSpPr>
            <a:spLocks noGrp="1"/>
          </p:cNvSpPr>
          <p:nvPr>
            <p:ph idx="4294967295"/>
          </p:nvPr>
        </p:nvSpPr>
        <p:spPr>
          <a:xfrm>
            <a:off x="5480563" y="1153994"/>
            <a:ext cx="5873237" cy="3819788"/>
          </a:xfrm>
        </p:spPr>
        <p:txBody>
          <a:bodyPr vert="horz" lIns="91440" tIns="45720" rIns="91440" bIns="45720" rtlCol="0">
            <a:normAutofit/>
          </a:bodyPr>
          <a:lstStyle/>
          <a:p>
            <a:pPr marL="0" indent="0" algn="just">
              <a:lnSpc>
                <a:spcPct val="160000"/>
              </a:lnSpc>
              <a:spcBef>
                <a:spcPts val="0"/>
              </a:spcBef>
              <a:buNone/>
              <a:tabLst>
                <a:tab pos="160020" algn="l"/>
              </a:tabLst>
            </a:pPr>
            <a:r>
              <a:rPr lang="en-US" sz="1300" b="1" dirty="0">
                <a:effectLst/>
              </a:rPr>
              <a:t> </a:t>
            </a:r>
            <a:r>
              <a:rPr lang="en-US" sz="2000" b="1" u="sng" dirty="0">
                <a:effectLst/>
              </a:rPr>
              <a:t>Ύπα</a:t>
            </a:r>
            <a:r>
              <a:rPr lang="en-US" sz="2000" b="1" u="sng" dirty="0" err="1">
                <a:effectLst/>
              </a:rPr>
              <a:t>ιθρος</a:t>
            </a:r>
            <a:r>
              <a:rPr lang="en-US" sz="2000" b="1" dirty="0">
                <a:effectLst/>
              </a:rPr>
              <a:t>: </a:t>
            </a:r>
            <a:r>
              <a:rPr lang="en-US" sz="2000" b="1" dirty="0" err="1">
                <a:effectLst/>
              </a:rPr>
              <a:t>οι</a:t>
            </a:r>
            <a:r>
              <a:rPr lang="en-US" sz="2000" b="1" dirty="0">
                <a:effectLst/>
              </a:rPr>
              <a:t> </a:t>
            </a:r>
            <a:r>
              <a:rPr lang="en-US" sz="2000" b="1" dirty="0" err="1" smtClean="0">
                <a:solidFill>
                  <a:srgbClr val="FF0000"/>
                </a:solidFill>
                <a:effectLst/>
              </a:rPr>
              <a:t>μεγ</a:t>
            </a:r>
            <a:r>
              <a:rPr lang="en-US" sz="2000" b="1" dirty="0" smtClean="0">
                <a:solidFill>
                  <a:srgbClr val="FF0000"/>
                </a:solidFill>
                <a:effectLst/>
              </a:rPr>
              <a:t>αλογαιοκτήμονες</a:t>
            </a:r>
            <a:r>
              <a:rPr lang="en-US" sz="2000" dirty="0" smtClean="0">
                <a:effectLst/>
              </a:rPr>
              <a:t>: </a:t>
            </a:r>
            <a:r>
              <a:rPr lang="en-US" sz="2000" dirty="0">
                <a:effectLst/>
              </a:rPr>
              <a:t>αύξαναν τη δύναμή τους καθώς  η γη συγκεντρωνόταν στα χέρια τους. </a:t>
            </a:r>
            <a:r>
              <a:rPr lang="en-US" sz="2000" dirty="0" err="1">
                <a:effectLst/>
              </a:rPr>
              <a:t>Οι</a:t>
            </a:r>
            <a:r>
              <a:rPr lang="en-US" sz="2000" dirty="0">
                <a:effectLst/>
              </a:rPr>
              <a:t> </a:t>
            </a:r>
            <a:r>
              <a:rPr lang="en-US" sz="2000" b="1" dirty="0" err="1">
                <a:solidFill>
                  <a:srgbClr val="FF0000"/>
                </a:solidFill>
                <a:effectLst/>
              </a:rPr>
              <a:t>μικροϊδιοκτήτες</a:t>
            </a:r>
            <a:r>
              <a:rPr lang="en-US" sz="2000" dirty="0">
                <a:effectLst/>
              </a:rPr>
              <a:t> </a:t>
            </a:r>
            <a:r>
              <a:rPr lang="en-US" sz="2000" dirty="0" err="1">
                <a:effectLst/>
              </a:rPr>
              <a:t>μετ</a:t>
            </a:r>
            <a:r>
              <a:rPr lang="en-US" sz="2000" dirty="0">
                <a:effectLst/>
              </a:rPr>
              <a:t>ατρέπονταν σε εξαρτημένους </a:t>
            </a:r>
            <a:r>
              <a:rPr lang="en-US" sz="2000" dirty="0" smtClean="0">
                <a:effectLst/>
              </a:rPr>
              <a:t>αγρότες</a:t>
            </a:r>
            <a:r>
              <a:rPr lang="el-GR" sz="2000" dirty="0"/>
              <a:t> </a:t>
            </a:r>
            <a:r>
              <a:rPr lang="el-GR" sz="2000" dirty="0" smtClean="0"/>
              <a:t>ή πάροικους.</a:t>
            </a:r>
            <a:endParaRPr lang="en-US" sz="2000" dirty="0">
              <a:effectLst/>
            </a:endParaRPr>
          </a:p>
          <a:p>
            <a:pPr marL="0" algn="just">
              <a:lnSpc>
                <a:spcPct val="160000"/>
              </a:lnSpc>
              <a:spcBef>
                <a:spcPts val="0"/>
              </a:spcBef>
              <a:tabLst>
                <a:tab pos="160020" algn="l"/>
              </a:tabLst>
            </a:pPr>
            <a:endParaRPr lang="en-US" sz="2000" b="1" dirty="0">
              <a:effectLst/>
            </a:endParaRPr>
          </a:p>
          <a:p>
            <a:pPr marL="0" indent="0" algn="just">
              <a:lnSpc>
                <a:spcPct val="160000"/>
              </a:lnSpc>
              <a:spcBef>
                <a:spcPts val="0"/>
              </a:spcBef>
              <a:buNone/>
              <a:tabLst>
                <a:tab pos="160020" algn="l"/>
              </a:tabLst>
            </a:pPr>
            <a:r>
              <a:rPr lang="en-US" sz="2000" b="1" u="sng" dirty="0" err="1">
                <a:effectLst/>
              </a:rPr>
              <a:t>Φόροι</a:t>
            </a:r>
            <a:r>
              <a:rPr lang="en-US" sz="2000" b="1" u="sng" dirty="0">
                <a:effectLst/>
              </a:rPr>
              <a:t>:</a:t>
            </a:r>
            <a:r>
              <a:rPr lang="en-US" sz="2000" b="1" dirty="0">
                <a:effectLst/>
              </a:rPr>
              <a:t> </a:t>
            </a:r>
            <a:r>
              <a:rPr lang="en-US" sz="2000" dirty="0">
                <a:effectLst/>
              </a:rPr>
              <a:t>έπ</a:t>
            </a:r>
            <a:r>
              <a:rPr lang="en-US" sz="2000" dirty="0" err="1">
                <a:effectLst/>
              </a:rPr>
              <a:t>ληττ</a:t>
            </a:r>
            <a:r>
              <a:rPr lang="en-US" sz="2000" dirty="0">
                <a:effectLst/>
              </a:rPr>
              <a:t>αν κυρίως τους αγρότες</a:t>
            </a:r>
          </a:p>
          <a:p>
            <a:pPr marL="0" indent="0" algn="just">
              <a:lnSpc>
                <a:spcPct val="160000"/>
              </a:lnSpc>
              <a:spcBef>
                <a:spcPts val="0"/>
              </a:spcBef>
              <a:buNone/>
            </a:pPr>
            <a:endParaRPr lang="en-US" sz="1800" dirty="0"/>
          </a:p>
          <a:p>
            <a:endParaRPr lang="en-US" sz="1300" dirty="0"/>
          </a:p>
        </p:txBody>
      </p:sp>
    </p:spTree>
    <p:extLst>
      <p:ext uri="{BB962C8B-B14F-4D97-AF65-F5344CB8AC3E}">
        <p14:creationId xmlns:p14="http://schemas.microsoft.com/office/powerpoint/2010/main" val="50633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09" y="1291606"/>
            <a:ext cx="9268692" cy="3637919"/>
          </a:xfrm>
          <a:prstGeom prst="rect">
            <a:avLst/>
          </a:prstGeom>
        </p:spPr>
        <p:txBody>
          <a:bodyPr wrap="square">
            <a:spAutoFit/>
          </a:bodyPr>
          <a:lstStyle/>
          <a:p>
            <a:pPr algn="just">
              <a:lnSpc>
                <a:spcPct val="160000"/>
              </a:lnSpc>
            </a:pPr>
            <a:r>
              <a:rPr lang="en-US" b="1" u="sng" dirty="0" err="1"/>
              <a:t>Οι</a:t>
            </a:r>
            <a:r>
              <a:rPr lang="en-US" b="1" u="sng" dirty="0"/>
              <a:t> α</a:t>
            </a:r>
            <a:r>
              <a:rPr lang="en-US" b="1" u="sng" dirty="0" err="1"/>
              <a:t>γρότες</a:t>
            </a:r>
            <a:r>
              <a:rPr lang="en-US" b="1" u="sng" dirty="0"/>
              <a:t>:</a:t>
            </a:r>
            <a:r>
              <a:rPr lang="en-US" dirty="0"/>
              <a:t> π</a:t>
            </a:r>
            <a:r>
              <a:rPr lang="en-US" dirty="0" err="1"/>
              <a:t>ολλοί</a:t>
            </a:r>
            <a:r>
              <a:rPr lang="en-US" dirty="0"/>
              <a:t> </a:t>
            </a:r>
            <a:r>
              <a:rPr lang="en-US" dirty="0" err="1"/>
              <a:t>εγκ</a:t>
            </a:r>
            <a:r>
              <a:rPr lang="en-US" dirty="0"/>
              <a:t>αταλείπουν τη γη (ύπαιθρο) και</a:t>
            </a:r>
            <a:r>
              <a:rPr lang="en-US" b="1" dirty="0"/>
              <a:t> </a:t>
            </a:r>
            <a:r>
              <a:rPr lang="en-US" dirty="0"/>
              <a:t>καταφεύγουν </a:t>
            </a:r>
            <a:r>
              <a:rPr lang="en-US" u="sng" dirty="0">
                <a:solidFill>
                  <a:srgbClr val="FF0000"/>
                </a:solidFill>
              </a:rPr>
              <a:t>στα μοναστήρια</a:t>
            </a:r>
            <a:r>
              <a:rPr lang="en-US" dirty="0"/>
              <a:t> ή στις πόλεις με αποτέλεσμα τη διόγκωση </a:t>
            </a:r>
            <a:r>
              <a:rPr lang="el-GR" dirty="0"/>
              <a:t>του </a:t>
            </a:r>
            <a:r>
              <a:rPr lang="en-US" dirty="0"/>
              <a:t>π</a:t>
            </a:r>
            <a:r>
              <a:rPr lang="en-US" dirty="0" err="1"/>
              <a:t>ληθυσμού</a:t>
            </a:r>
            <a:r>
              <a:rPr lang="en-US" dirty="0"/>
              <a:t> π</a:t>
            </a:r>
            <a:r>
              <a:rPr lang="en-US" dirty="0" err="1"/>
              <a:t>όλεων</a:t>
            </a:r>
            <a:r>
              <a:rPr lang="en-US" dirty="0"/>
              <a:t>. </a:t>
            </a:r>
            <a:r>
              <a:rPr lang="en-US" dirty="0" err="1"/>
              <a:t>Έτσι</a:t>
            </a:r>
            <a:r>
              <a:rPr lang="en-US" dirty="0"/>
              <a:t> ο π</a:t>
            </a:r>
            <a:r>
              <a:rPr lang="en-US" dirty="0" err="1"/>
              <a:t>ληθυσμός</a:t>
            </a:r>
            <a:r>
              <a:rPr lang="en-US" dirty="0"/>
              <a:t> </a:t>
            </a:r>
            <a:r>
              <a:rPr lang="en-US" dirty="0" err="1"/>
              <a:t>των</a:t>
            </a:r>
            <a:r>
              <a:rPr lang="en-US" dirty="0"/>
              <a:t> π</a:t>
            </a:r>
            <a:r>
              <a:rPr lang="en-US" dirty="0" err="1"/>
              <a:t>όλεων</a:t>
            </a:r>
            <a:r>
              <a:rPr lang="en-US" dirty="0"/>
              <a:t> υπ</a:t>
            </a:r>
            <a:r>
              <a:rPr lang="en-US" dirty="0" err="1"/>
              <a:t>έφερε</a:t>
            </a:r>
            <a:r>
              <a:rPr lang="en-US" dirty="0"/>
              <a:t> από </a:t>
            </a:r>
            <a:r>
              <a:rPr lang="en-US" u="sng" dirty="0" err="1">
                <a:solidFill>
                  <a:srgbClr val="FF0000"/>
                </a:solidFill>
              </a:rPr>
              <a:t>φτώχι</a:t>
            </a:r>
            <a:r>
              <a:rPr lang="en-US" u="sng" dirty="0">
                <a:solidFill>
                  <a:srgbClr val="FF0000"/>
                </a:solidFill>
              </a:rPr>
              <a:t>α</a:t>
            </a:r>
            <a:r>
              <a:rPr lang="en-US" dirty="0"/>
              <a:t> και γι’ αυτό συχνά προκαλούσε </a:t>
            </a:r>
            <a:r>
              <a:rPr lang="en-US" u="sng" dirty="0">
                <a:solidFill>
                  <a:srgbClr val="FF0000"/>
                </a:solidFill>
              </a:rPr>
              <a:t>ταραχές.</a:t>
            </a:r>
            <a:r>
              <a:rPr lang="en-US" dirty="0"/>
              <a:t> </a:t>
            </a:r>
          </a:p>
          <a:p>
            <a:pPr algn="just">
              <a:lnSpc>
                <a:spcPct val="160000"/>
              </a:lnSpc>
              <a:tabLst>
                <a:tab pos="210820" algn="l"/>
              </a:tabLst>
            </a:pPr>
            <a:r>
              <a:rPr lang="en-US" b="1" u="sng" dirty="0" err="1"/>
              <a:t>Αντιμετώ</a:t>
            </a:r>
            <a:r>
              <a:rPr lang="en-US" b="1" u="sng" dirty="0"/>
              <a:t>πιση</a:t>
            </a:r>
            <a:r>
              <a:rPr lang="el-GR" b="1" u="sng" dirty="0"/>
              <a:t> από τις </a:t>
            </a:r>
            <a:r>
              <a:rPr lang="en-US" b="1" u="sng" dirty="0"/>
              <a:t> α</a:t>
            </a:r>
            <a:r>
              <a:rPr lang="en-US" b="1" u="sng" dirty="0" err="1"/>
              <a:t>ρχές</a:t>
            </a:r>
            <a:r>
              <a:rPr lang="en-US" b="1" u="sng" dirty="0"/>
              <a:t> </a:t>
            </a:r>
            <a:r>
              <a:rPr lang="el-GR" b="1" u="sng" dirty="0"/>
              <a:t>των </a:t>
            </a:r>
            <a:r>
              <a:rPr lang="en-US" b="1" u="sng" dirty="0"/>
              <a:t>π</a:t>
            </a:r>
            <a:r>
              <a:rPr lang="en-US" b="1" u="sng" dirty="0" err="1"/>
              <a:t>όλεων</a:t>
            </a:r>
            <a:r>
              <a:rPr lang="en-US" b="1" u="sng" dirty="0"/>
              <a:t>: </a:t>
            </a:r>
            <a:endParaRPr lang="el-GR" b="1" u="sng" dirty="0"/>
          </a:p>
          <a:p>
            <a:pPr marL="285750" indent="-285750" algn="just">
              <a:lnSpc>
                <a:spcPct val="160000"/>
              </a:lnSpc>
              <a:buFont typeface="Arial" panose="020B0604020202020204" pitchFamily="34" charset="0"/>
              <a:buChar char="•"/>
              <a:tabLst>
                <a:tab pos="210820" algn="l"/>
              </a:tabLst>
            </a:pPr>
            <a:r>
              <a:rPr lang="en-US" b="1" dirty="0" err="1"/>
              <a:t>οργάνων</a:t>
            </a:r>
            <a:r>
              <a:rPr lang="en-US" b="1" dirty="0"/>
              <a:t>αν </a:t>
            </a:r>
            <a:r>
              <a:rPr lang="en-US" dirty="0"/>
              <a:t>δωρεάν διανομή </a:t>
            </a:r>
            <a:r>
              <a:rPr lang="en-US" u="sng" dirty="0">
                <a:solidFill>
                  <a:srgbClr val="FF0000"/>
                </a:solidFill>
              </a:rPr>
              <a:t>σιταριού</a:t>
            </a:r>
            <a:endParaRPr lang="el-GR" u="sng" dirty="0">
              <a:solidFill>
                <a:srgbClr val="FF0000"/>
              </a:solidFill>
            </a:endParaRPr>
          </a:p>
          <a:p>
            <a:pPr marL="285750" indent="-285750" algn="just">
              <a:lnSpc>
                <a:spcPct val="160000"/>
              </a:lnSpc>
              <a:buFont typeface="Arial" panose="020B0604020202020204" pitchFamily="34" charset="0"/>
              <a:buChar char="•"/>
              <a:tabLst>
                <a:tab pos="210820" algn="l"/>
              </a:tabLst>
            </a:pPr>
            <a:r>
              <a:rPr lang="en-US" dirty="0" err="1"/>
              <a:t>οργάνων</a:t>
            </a:r>
            <a:r>
              <a:rPr lang="en-US" dirty="0"/>
              <a:t>αν θεάματα στον Ιππόδρομο</a:t>
            </a:r>
          </a:p>
          <a:p>
            <a:pPr algn="just">
              <a:lnSpc>
                <a:spcPct val="160000"/>
              </a:lnSpc>
            </a:pPr>
            <a:endParaRPr lang="en-US" b="1" u="sng" dirty="0"/>
          </a:p>
          <a:p>
            <a:pPr algn="just">
              <a:lnSpc>
                <a:spcPct val="160000"/>
              </a:lnSpc>
            </a:pPr>
            <a:r>
              <a:rPr lang="en-US" b="1" u="sng" dirty="0" err="1"/>
              <a:t>Το</a:t>
            </a:r>
            <a:r>
              <a:rPr lang="en-US" b="1" u="sng" dirty="0"/>
              <a:t> </a:t>
            </a:r>
            <a:r>
              <a:rPr lang="en-US" b="1" u="sng" dirty="0" err="1"/>
              <a:t>εμ</a:t>
            </a:r>
            <a:r>
              <a:rPr lang="en-US" b="1" u="sng" dirty="0"/>
              <a:t>πόριο</a:t>
            </a:r>
            <a:r>
              <a:rPr lang="en-US" b="1" dirty="0"/>
              <a:t>: </a:t>
            </a:r>
            <a:r>
              <a:rPr lang="en-US" dirty="0"/>
              <a:t>ανάπτυξη και αύξηση κερδών μακρινού εμπορίου (από Ανατολή)</a:t>
            </a:r>
            <a:r>
              <a:rPr lang="el-GR" dirty="0"/>
              <a:t>.</a:t>
            </a:r>
            <a:endParaRPr lang="en-US" dirty="0"/>
          </a:p>
        </p:txBody>
      </p:sp>
    </p:spTree>
    <p:extLst>
      <p:ext uri="{BB962C8B-B14F-4D97-AF65-F5344CB8AC3E}">
        <p14:creationId xmlns:p14="http://schemas.microsoft.com/office/powerpoint/2010/main" val="1004758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AB1337-F7FF-45C2-950E-4A08EFBC4099}"/>
              </a:ext>
            </a:extLst>
          </p:cNvPr>
          <p:cNvSpPr>
            <a:spLocks noGrp="1"/>
          </p:cNvSpPr>
          <p:nvPr>
            <p:ph type="title"/>
          </p:nvPr>
        </p:nvSpPr>
        <p:spPr>
          <a:xfrm>
            <a:off x="686833" y="591344"/>
            <a:ext cx="7653603" cy="5585619"/>
          </a:xfrm>
        </p:spPr>
        <p:txBody>
          <a:bodyPr>
            <a:normAutofit/>
          </a:bodyPr>
          <a:lstStyle/>
          <a:p>
            <a:r>
              <a:rPr lang="el-GR" b="1" dirty="0">
                <a:solidFill>
                  <a:srgbClr val="FFFFFF"/>
                </a:solidFill>
                <a:effectLst/>
                <a:latin typeface="Times New Roman" panose="02020603050405020304" pitchFamily="18" charset="0"/>
                <a:ea typeface="PMingLiU" panose="02020500000000000000" pitchFamily="18" charset="-120"/>
                <a:cs typeface="Franklin Gothic Medium Cond" panose="020B0606030402020204" pitchFamily="34" charset="0"/>
              </a:rPr>
              <a:t>β. Το γερμανικ</a:t>
            </a:r>
            <a:r>
              <a:rPr lang="el-GR" b="1" dirty="0">
                <a:solidFill>
                  <a:schemeClr val="accent2">
                    <a:lumMod val="75000"/>
                  </a:schemeClr>
                </a:solidFill>
                <a:effectLst/>
                <a:latin typeface="Times New Roman" panose="02020603050405020304" pitchFamily="18" charset="0"/>
                <a:ea typeface="PMingLiU" panose="02020500000000000000" pitchFamily="18" charset="-120"/>
                <a:cs typeface="Franklin Gothic Medium Cond" panose="020B0606030402020204" pitchFamily="34" charset="0"/>
              </a:rPr>
              <a:t>ό πρόβλημα</a:t>
            </a:r>
            <a:r>
              <a:rPr lang="en-CY" dirty="0">
                <a:solidFill>
                  <a:schemeClr val="accent2">
                    <a:lumMod val="75000"/>
                  </a:schemeClr>
                </a:solidFill>
                <a:effectLst/>
                <a:latin typeface="Franklin Gothic Medium Cond" panose="020B0606030402020204" pitchFamily="34" charset="0"/>
                <a:ea typeface="PMingLiU" panose="02020500000000000000" pitchFamily="18" charset="-120"/>
                <a:cs typeface="Times New Roman" panose="02020603050405020304" pitchFamily="18" charset="0"/>
              </a:rPr>
              <a:t/>
            </a:r>
            <a:br>
              <a:rPr lang="en-CY" dirty="0">
                <a:solidFill>
                  <a:schemeClr val="accent2">
                    <a:lumMod val="75000"/>
                  </a:schemeClr>
                </a:solidFill>
                <a:effectLst/>
                <a:latin typeface="Franklin Gothic Medium Cond" panose="020B0606030402020204" pitchFamily="34" charset="0"/>
                <a:ea typeface="PMingLiU" panose="02020500000000000000" pitchFamily="18" charset="-120"/>
                <a:cs typeface="Times New Roman" panose="02020603050405020304" pitchFamily="18" charset="0"/>
              </a:rPr>
            </a:br>
            <a:endParaRPr lang="en-CY" dirty="0">
              <a:solidFill>
                <a:schemeClr val="accent2">
                  <a:lumMod val="75000"/>
                </a:schemeClr>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13936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595745"/>
            <a:ext cx="4535776" cy="5273243"/>
          </a:xfrm>
        </p:spPr>
        <p:txBody>
          <a:bodyPr>
            <a:normAutofit/>
          </a:bodyPr>
          <a:lstStyle/>
          <a:p>
            <a:pPr algn="just"/>
            <a:r>
              <a:rPr lang="el-GR" sz="2400" dirty="0">
                <a:latin typeface="Times New Roman" panose="02020603050405020304" pitchFamily="18" charset="0"/>
                <a:ea typeface="PMingLiU" panose="02020500000000000000" pitchFamily="18" charset="-120"/>
                <a:cs typeface="Franklin Gothic Medium Cond" panose="020B0606030402020204" pitchFamily="34" charset="0"/>
              </a:rPr>
              <a:t>Μετά το θάνατο του Θεοδοσίου το ρωμαϊκό κράτος χωρίστηκε σε:   </a:t>
            </a:r>
            <a:endParaRPr lang="el-GR" sz="2400" dirty="0" smtClean="0">
              <a:latin typeface="Times New Roman" panose="02020603050405020304" pitchFamily="18" charset="0"/>
              <a:ea typeface="PMingLiU" panose="02020500000000000000" pitchFamily="18" charset="-120"/>
              <a:cs typeface="Franklin Gothic Medium Cond" panose="020B0606030402020204" pitchFamily="34" charset="0"/>
            </a:endParaRPr>
          </a:p>
          <a:p>
            <a:pPr algn="just"/>
            <a:r>
              <a:rPr lang="el-GR" sz="2400" dirty="0" smtClean="0">
                <a:latin typeface="Times New Roman" panose="02020603050405020304" pitchFamily="18" charset="0"/>
                <a:ea typeface="PMingLiU" panose="02020500000000000000" pitchFamily="18" charset="-120"/>
                <a:cs typeface="Franklin Gothic Medium Cond" panose="020B0606030402020204" pitchFamily="34" charset="0"/>
              </a:rPr>
              <a:t>α</a:t>
            </a:r>
            <a:r>
              <a:rPr lang="el-GR" sz="2400" dirty="0">
                <a:latin typeface="Times New Roman" panose="02020603050405020304" pitchFamily="18" charset="0"/>
                <a:ea typeface="PMingLiU" panose="02020500000000000000" pitchFamily="18" charset="-120"/>
                <a:cs typeface="Franklin Gothic Medium Cond" panose="020B0606030402020204" pitchFamily="34" charset="0"/>
              </a:rPr>
              <a:t>) </a:t>
            </a:r>
            <a:r>
              <a:rPr lang="el-GR" sz="2400" b="1" dirty="0">
                <a:solidFill>
                  <a:srgbClr val="FF0000"/>
                </a:solidFill>
                <a:latin typeface="Times New Roman" panose="02020603050405020304" pitchFamily="18" charset="0"/>
                <a:ea typeface="PMingLiU" panose="02020500000000000000" pitchFamily="18" charset="-120"/>
                <a:cs typeface="Franklin Gothic Medium Cond" panose="020B0606030402020204" pitchFamily="34" charset="0"/>
              </a:rPr>
              <a:t>ανατολικό</a:t>
            </a:r>
            <a:r>
              <a:rPr lang="el-GR" sz="2400" dirty="0">
                <a:latin typeface="Times New Roman" panose="02020603050405020304" pitchFamily="18" charset="0"/>
                <a:ea typeface="PMingLiU" panose="02020500000000000000" pitchFamily="18" charset="-120"/>
                <a:cs typeface="Franklin Gothic Medium Cond" panose="020B0606030402020204" pitchFamily="34" charset="0"/>
              </a:rPr>
              <a:t> και </a:t>
            </a:r>
            <a:endParaRPr lang="el-GR" sz="2400" dirty="0" smtClean="0">
              <a:latin typeface="Times New Roman" panose="02020603050405020304" pitchFamily="18" charset="0"/>
              <a:ea typeface="PMingLiU" panose="02020500000000000000" pitchFamily="18" charset="-120"/>
              <a:cs typeface="Franklin Gothic Medium Cond" panose="020B0606030402020204" pitchFamily="34" charset="0"/>
            </a:endParaRPr>
          </a:p>
          <a:p>
            <a:pPr algn="just"/>
            <a:r>
              <a:rPr lang="el-GR" sz="2400" dirty="0" smtClean="0">
                <a:latin typeface="Times New Roman" panose="02020603050405020304" pitchFamily="18" charset="0"/>
                <a:ea typeface="PMingLiU" panose="02020500000000000000" pitchFamily="18" charset="-120"/>
                <a:cs typeface="Franklin Gothic Medium Cond" panose="020B0606030402020204" pitchFamily="34" charset="0"/>
              </a:rPr>
              <a:t>β</a:t>
            </a:r>
            <a:r>
              <a:rPr lang="el-GR" sz="2400" dirty="0">
                <a:latin typeface="Times New Roman" panose="02020603050405020304" pitchFamily="18" charset="0"/>
                <a:ea typeface="PMingLiU" panose="02020500000000000000" pitchFamily="18" charset="-120"/>
                <a:cs typeface="Franklin Gothic Medium Cond" panose="020B0606030402020204" pitchFamily="34" charset="0"/>
              </a:rPr>
              <a:t>) δυτικό τμήμα.</a:t>
            </a:r>
            <a:endParaRPr lang="en-CY" sz="2400" dirty="0">
              <a:latin typeface="Franklin Gothic Medium Cond" panose="020B0606030402020204" pitchFamily="34" charset="0"/>
              <a:ea typeface="PMingLiU" panose="02020500000000000000" pitchFamily="18" charset="-120"/>
              <a:cs typeface="Times New Roman" panose="02020603050405020304" pitchFamily="18" charset="0"/>
            </a:endParaRPr>
          </a:p>
          <a:p>
            <a:pPr marL="68580" algn="just">
              <a:spcBef>
                <a:spcPts val="1185"/>
              </a:spcBef>
              <a:tabLst>
                <a:tab pos="-514350" algn="l"/>
              </a:tabLst>
            </a:pPr>
            <a:endParaRPr lang="el-GR" sz="2400" b="1" dirty="0" smtClean="0">
              <a:latin typeface="Times New Roman" panose="02020603050405020304" pitchFamily="18" charset="0"/>
              <a:ea typeface="PMingLiU" panose="02020500000000000000" pitchFamily="18" charset="-120"/>
              <a:cs typeface="Franklin Gothic Medium Cond" panose="020B0606030402020204" pitchFamily="34" charset="0"/>
            </a:endParaRPr>
          </a:p>
          <a:p>
            <a:pPr marL="68580" algn="just">
              <a:spcBef>
                <a:spcPts val="1185"/>
              </a:spcBef>
              <a:tabLst>
                <a:tab pos="-514350" algn="l"/>
              </a:tabLst>
            </a:pPr>
            <a:r>
              <a:rPr lang="el-GR" sz="2400" b="1" dirty="0" smtClean="0">
                <a:latin typeface="Times New Roman" panose="02020603050405020304" pitchFamily="18" charset="0"/>
                <a:ea typeface="PMingLiU" panose="02020500000000000000" pitchFamily="18" charset="-120"/>
                <a:cs typeface="Franklin Gothic Medium Cond" panose="020B0606030402020204" pitchFamily="34" charset="0"/>
              </a:rPr>
              <a:t>3ος </a:t>
            </a:r>
            <a:r>
              <a:rPr lang="el-GR" sz="2400" b="1" dirty="0">
                <a:latin typeface="Times New Roman" panose="02020603050405020304" pitchFamily="18" charset="0"/>
                <a:ea typeface="PMingLiU" panose="02020500000000000000" pitchFamily="18" charset="-120"/>
                <a:cs typeface="Franklin Gothic Medium Cond" panose="020B0606030402020204" pitchFamily="34" charset="0"/>
              </a:rPr>
              <a:t>- 5ος αι.: </a:t>
            </a:r>
            <a:endParaRPr lang="el-GR" sz="2400" b="1" dirty="0" smtClean="0">
              <a:latin typeface="Times New Roman" panose="02020603050405020304" pitchFamily="18" charset="0"/>
              <a:ea typeface="PMingLiU" panose="02020500000000000000" pitchFamily="18" charset="-120"/>
              <a:cs typeface="Franklin Gothic Medium Cond" panose="020B0606030402020204" pitchFamily="34" charset="0"/>
            </a:endParaRPr>
          </a:p>
          <a:p>
            <a:pPr marL="68580" algn="just">
              <a:spcBef>
                <a:spcPts val="1185"/>
              </a:spcBef>
              <a:tabLst>
                <a:tab pos="-514350" algn="l"/>
              </a:tabLst>
            </a:pPr>
            <a:r>
              <a:rPr lang="el-GR" sz="2400" dirty="0" smtClean="0">
                <a:latin typeface="Times New Roman" panose="02020603050405020304" pitchFamily="18" charset="0"/>
                <a:ea typeface="PMingLiU" panose="02020500000000000000" pitchFamily="18" charset="-120"/>
                <a:cs typeface="Franklin Gothic Medium Cond" panose="020B0606030402020204" pitchFamily="34" charset="0"/>
              </a:rPr>
              <a:t>επιθέσεις </a:t>
            </a:r>
            <a:r>
              <a:rPr lang="el-GR" sz="2400" dirty="0">
                <a:latin typeface="Times New Roman" panose="02020603050405020304" pitchFamily="18" charset="0"/>
                <a:ea typeface="PMingLiU" panose="02020500000000000000" pitchFamily="18" charset="-120"/>
                <a:cs typeface="Franklin Gothic Medium Cond" panose="020B0606030402020204" pitchFamily="34" charset="0"/>
              </a:rPr>
              <a:t>γερμανικών φύλων </a:t>
            </a:r>
          </a:p>
          <a:p>
            <a:pPr marL="68580" algn="just">
              <a:spcBef>
                <a:spcPts val="1185"/>
              </a:spcBef>
              <a:tabLst>
                <a:tab pos="-514350" algn="l"/>
              </a:tabLst>
            </a:pPr>
            <a:r>
              <a:rPr lang="el-GR" sz="2400" dirty="0" smtClean="0">
                <a:latin typeface="Times New Roman" panose="02020603050405020304" pitchFamily="18" charset="0"/>
                <a:ea typeface="PMingLiU" panose="02020500000000000000" pitchFamily="18" charset="-120"/>
                <a:cs typeface="Franklin Gothic Medium Cond" panose="020B0606030402020204" pitchFamily="34" charset="0"/>
              </a:rPr>
              <a:t>(</a:t>
            </a:r>
            <a:r>
              <a:rPr lang="el-GR" sz="2400" dirty="0">
                <a:latin typeface="Times New Roman" panose="02020603050405020304" pitchFamily="18" charset="0"/>
                <a:ea typeface="PMingLiU" panose="02020500000000000000" pitchFamily="18" charset="-120"/>
                <a:cs typeface="Franklin Gothic Medium Cond" panose="020B0606030402020204" pitchFamily="34" charset="0"/>
              </a:rPr>
              <a:t>από Σκανδιναβία προς Ευρώπη)</a:t>
            </a:r>
            <a:endParaRPr lang="en-CY" sz="2400" dirty="0">
              <a:latin typeface="Franklin Gothic Medium Cond" panose="020B0606030402020204" pitchFamily="34" charset="0"/>
              <a:ea typeface="PMingLiU" panose="02020500000000000000" pitchFamily="18" charset="-120"/>
              <a:cs typeface="Times New Roman" panose="02020603050405020304" pitchFamily="18" charset="0"/>
            </a:endParaRPr>
          </a:p>
          <a:p>
            <a:pPr algn="just"/>
            <a:r>
              <a:rPr lang="el-GR" sz="2400" b="1" dirty="0">
                <a:latin typeface="Times New Roman" panose="02020603050405020304" pitchFamily="18" charset="0"/>
                <a:ea typeface="Arial Unicode MS"/>
                <a:cs typeface="Arial Unicode MS"/>
              </a:rPr>
              <a:t> </a:t>
            </a:r>
            <a:endParaRPr lang="el-GR" sz="2400" b="1" dirty="0" smtClean="0">
              <a:latin typeface="Times New Roman" panose="02020603050405020304" pitchFamily="18" charset="0"/>
              <a:ea typeface="Arial Unicode MS"/>
              <a:cs typeface="Arial Unicode MS"/>
            </a:endParaRPr>
          </a:p>
          <a:p>
            <a:endParaRPr lang="en-GB" dirty="0"/>
          </a:p>
        </p:txBody>
      </p:sp>
      <p:pic>
        <p:nvPicPr>
          <p:cNvPr id="5" name="Picture 2">
            <a:extLst>
              <a:ext uri="{FF2B5EF4-FFF2-40B4-BE49-F238E27FC236}">
                <a16:creationId xmlns:a16="http://schemas.microsoft.com/office/drawing/2014/main" id="{3FEAE829-351C-4BF1-AB7D-26A7C27645B1}"/>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0753" r="10753"/>
          <a:stretch/>
        </p:blipFill>
        <p:spPr bwMode="auto">
          <a:xfrm>
            <a:off x="5557404" y="595745"/>
            <a:ext cx="5797984" cy="494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94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036" y="1221617"/>
            <a:ext cx="9601199" cy="5216813"/>
          </a:xfrm>
          <a:prstGeom prst="rect">
            <a:avLst/>
          </a:prstGeom>
        </p:spPr>
        <p:txBody>
          <a:bodyPr wrap="square">
            <a:spAutoFit/>
          </a:bodyPr>
          <a:lstStyle/>
          <a:p>
            <a:pPr algn="ctr">
              <a:lnSpc>
                <a:spcPct val="150000"/>
              </a:lnSpc>
            </a:pPr>
            <a:r>
              <a:rPr lang="el-GR" b="1" cap="small" dirty="0">
                <a:latin typeface="Times New Roman" panose="02020603050405020304" pitchFamily="18" charset="0"/>
                <a:ea typeface="Arial Unicode MS"/>
                <a:cs typeface="Times New Roman" panose="02020603050405020304" pitchFamily="18" charset="0"/>
              </a:rPr>
              <a:t>Η αντιμετώπιση </a:t>
            </a:r>
            <a:r>
              <a:rPr lang="el-GR" b="1" cap="small" dirty="0" smtClean="0">
                <a:latin typeface="Times New Roman" panose="02020603050405020304" pitchFamily="18" charset="0"/>
                <a:ea typeface="Arial Unicode MS"/>
                <a:cs typeface="Times New Roman" panose="02020603050405020304" pitchFamily="18" charset="0"/>
              </a:rPr>
              <a:t>των γερμανικών </a:t>
            </a:r>
            <a:r>
              <a:rPr lang="el-GR" b="1" cap="small" dirty="0" err="1" smtClean="0">
                <a:latin typeface="Times New Roman" panose="02020603050405020304" pitchFamily="18" charset="0"/>
                <a:ea typeface="Arial Unicode MS"/>
                <a:cs typeface="Times New Roman" panose="02020603050405020304" pitchFamily="18" charset="0"/>
              </a:rPr>
              <a:t>επιθεσεων</a:t>
            </a:r>
            <a:r>
              <a:rPr lang="el-GR" b="1" cap="small" dirty="0" smtClean="0">
                <a:latin typeface="Times New Roman" panose="02020603050405020304" pitchFamily="18" charset="0"/>
                <a:ea typeface="Arial Unicode MS"/>
                <a:cs typeface="Times New Roman" panose="02020603050405020304" pitchFamily="18" charset="0"/>
              </a:rPr>
              <a:t> </a:t>
            </a:r>
            <a:r>
              <a:rPr lang="el-GR" b="1" cap="small" dirty="0">
                <a:latin typeface="Times New Roman" panose="02020603050405020304" pitchFamily="18" charset="0"/>
                <a:ea typeface="Arial Unicode MS"/>
                <a:cs typeface="Times New Roman" panose="02020603050405020304" pitchFamily="18" charset="0"/>
              </a:rPr>
              <a:t>από το ρωμαϊκό </a:t>
            </a:r>
            <a:r>
              <a:rPr lang="el-GR" b="1" cap="small" dirty="0" smtClean="0">
                <a:latin typeface="Times New Roman" panose="02020603050405020304" pitchFamily="18" charset="0"/>
                <a:ea typeface="Arial Unicode MS"/>
                <a:cs typeface="Times New Roman" panose="02020603050405020304" pitchFamily="18" charset="0"/>
              </a:rPr>
              <a:t>κράτος </a:t>
            </a:r>
            <a:r>
              <a:rPr lang="el-GR" b="1" cap="small" dirty="0" err="1" smtClean="0">
                <a:latin typeface="Times New Roman" panose="02020603050405020304" pitchFamily="18" charset="0"/>
                <a:ea typeface="Arial Unicode MS"/>
                <a:cs typeface="Times New Roman" panose="02020603050405020304" pitchFamily="18" charset="0"/>
              </a:rPr>
              <a:t>ηταν</a:t>
            </a:r>
            <a:r>
              <a:rPr lang="el-GR" b="1" cap="small" dirty="0" smtClean="0">
                <a:latin typeface="Times New Roman" panose="02020603050405020304" pitchFamily="18" charset="0"/>
                <a:ea typeface="Arial Unicode MS"/>
                <a:cs typeface="Times New Roman" panose="02020603050405020304" pitchFamily="18" charset="0"/>
              </a:rPr>
              <a:t>  διαφορετική </a:t>
            </a:r>
            <a:r>
              <a:rPr lang="el-GR" b="1" cap="small" dirty="0">
                <a:latin typeface="Times New Roman" panose="02020603050405020304" pitchFamily="18" charset="0"/>
                <a:ea typeface="Arial Unicode MS"/>
                <a:cs typeface="Times New Roman" panose="02020603050405020304" pitchFamily="18" charset="0"/>
              </a:rPr>
              <a:t>σε </a:t>
            </a:r>
            <a:r>
              <a:rPr lang="el-GR" b="1" cap="small" dirty="0" err="1" smtClean="0">
                <a:latin typeface="Times New Roman" panose="02020603050405020304" pitchFamily="18" charset="0"/>
                <a:ea typeface="Arial Unicode MS"/>
                <a:cs typeface="Times New Roman" panose="02020603050405020304" pitchFamily="18" charset="0"/>
              </a:rPr>
              <a:t>καθε</a:t>
            </a:r>
            <a:r>
              <a:rPr lang="el-GR" b="1" cap="small" dirty="0" smtClean="0">
                <a:latin typeface="Times New Roman" panose="02020603050405020304" pitchFamily="18" charset="0"/>
                <a:ea typeface="Arial Unicode MS"/>
                <a:cs typeface="Times New Roman" panose="02020603050405020304" pitchFamily="18" charset="0"/>
              </a:rPr>
              <a:t> </a:t>
            </a:r>
            <a:r>
              <a:rPr lang="el-GR" b="1" cap="small" dirty="0" err="1" smtClean="0">
                <a:latin typeface="Times New Roman" panose="02020603050405020304" pitchFamily="18" charset="0"/>
                <a:ea typeface="Arial Unicode MS"/>
                <a:cs typeface="Times New Roman" panose="02020603050405020304" pitchFamily="18" charset="0"/>
              </a:rPr>
              <a:t>τμημα</a:t>
            </a:r>
            <a:r>
              <a:rPr lang="el-GR" b="1" cap="small" dirty="0" smtClean="0">
                <a:latin typeface="Times New Roman" panose="02020603050405020304" pitchFamily="18" charset="0"/>
                <a:ea typeface="Arial Unicode MS"/>
                <a:cs typeface="Times New Roman" panose="02020603050405020304" pitchFamily="18" charset="0"/>
              </a:rPr>
              <a:t>:</a:t>
            </a:r>
          </a:p>
          <a:p>
            <a:pPr algn="just">
              <a:lnSpc>
                <a:spcPct val="150000"/>
              </a:lnSpc>
            </a:pPr>
            <a:endParaRPr lang="el-GR" dirty="0">
              <a:latin typeface="Times New Roman" panose="02020603050405020304" pitchFamily="18" charset="0"/>
              <a:ea typeface="Arial Unicode MS"/>
              <a:cs typeface="Times New Roman" panose="02020603050405020304" pitchFamily="18" charset="0"/>
            </a:endParaRPr>
          </a:p>
          <a:p>
            <a:pPr>
              <a:lnSpc>
                <a:spcPct val="150000"/>
              </a:lnSpc>
              <a:tabLst>
                <a:tab pos="160020" algn="l"/>
              </a:tabLst>
            </a:pPr>
            <a:r>
              <a:rPr lang="el-GR" b="1" dirty="0">
                <a:latin typeface="Times New Roman" panose="02020603050405020304" pitchFamily="18" charset="0"/>
                <a:ea typeface="PMingLiU" panose="02020500000000000000" pitchFamily="18" charset="-120"/>
                <a:cs typeface="Times New Roman" panose="02020603050405020304" pitchFamily="18" charset="0"/>
              </a:rPr>
              <a:t>► Ανατολικό τμήμα: </a:t>
            </a:r>
            <a:r>
              <a:rPr lang="el-GR" dirty="0">
                <a:latin typeface="Times New Roman" panose="02020603050405020304" pitchFamily="18" charset="0"/>
                <a:ea typeface="PMingLiU" panose="02020500000000000000" pitchFamily="18" charset="-120"/>
                <a:cs typeface="Times New Roman" panose="02020603050405020304" pitchFamily="18" charset="0"/>
              </a:rPr>
              <a:t>οι αυτοκράτορες εξουδετέρωσαν τη γερμανική απειλή: </a:t>
            </a:r>
            <a:endParaRPr lang="en-US" dirty="0">
              <a:latin typeface="Times New Roman" panose="02020603050405020304" pitchFamily="18" charset="0"/>
              <a:ea typeface="PMingLiU" panose="02020500000000000000" pitchFamily="18" charset="-120"/>
              <a:cs typeface="Times New Roman" panose="02020603050405020304" pitchFamily="18" charset="0"/>
            </a:endParaRPr>
          </a:p>
          <a:p>
            <a:pPr>
              <a:lnSpc>
                <a:spcPct val="150000"/>
              </a:lnSpc>
              <a:tabLst>
                <a:tab pos="160020" algn="l"/>
              </a:tabLst>
            </a:pPr>
            <a:r>
              <a:rPr lang="el-GR" dirty="0">
                <a:latin typeface="Times New Roman" panose="02020603050405020304" pitchFamily="18" charset="0"/>
                <a:ea typeface="PMingLiU" panose="02020500000000000000" pitchFamily="18" charset="-120"/>
                <a:cs typeface="Times New Roman" panose="02020603050405020304" pitchFamily="18" charset="0"/>
              </a:rPr>
              <a:t>α</a:t>
            </a:r>
            <a:r>
              <a:rPr lang="el-GR" dirty="0" smtClean="0">
                <a:latin typeface="Times New Roman" panose="02020603050405020304" pitchFamily="18" charset="0"/>
                <a:ea typeface="PMingLiU" panose="02020500000000000000" pitchFamily="18" charset="-120"/>
                <a:cs typeface="Times New Roman" panose="02020603050405020304" pitchFamily="18" charset="0"/>
              </a:rPr>
              <a:t>) πείθοντας </a:t>
            </a:r>
            <a:r>
              <a:rPr lang="el-GR" dirty="0">
                <a:latin typeface="Times New Roman" panose="02020603050405020304" pitchFamily="18" charset="0"/>
                <a:ea typeface="PMingLiU" panose="02020500000000000000" pitchFamily="18" charset="-120"/>
                <a:cs typeface="Times New Roman" panose="02020603050405020304" pitchFamily="18" charset="0"/>
              </a:rPr>
              <a:t>τους αρχηγούς τους να </a:t>
            </a:r>
            <a:r>
              <a:rPr lang="el-GR" dirty="0" smtClean="0">
                <a:latin typeface="Times New Roman" panose="02020603050405020304" pitchFamily="18" charset="0"/>
                <a:ea typeface="PMingLiU" panose="02020500000000000000" pitchFamily="18" charset="-120"/>
                <a:cs typeface="Times New Roman" panose="02020603050405020304" pitchFamily="18" charset="0"/>
              </a:rPr>
              <a:t>στραφούν προς </a:t>
            </a:r>
            <a:r>
              <a:rPr lang="el-GR" b="1" dirty="0" smtClean="0">
                <a:solidFill>
                  <a:srgbClr val="FF0000"/>
                </a:solidFill>
                <a:latin typeface="Times New Roman" panose="02020603050405020304" pitchFamily="18" charset="0"/>
                <a:ea typeface="PMingLiU" panose="02020500000000000000" pitchFamily="18" charset="-120"/>
                <a:cs typeface="Times New Roman" panose="02020603050405020304" pitchFamily="18" charset="0"/>
              </a:rPr>
              <a:t>τη </a:t>
            </a:r>
            <a:r>
              <a:rPr lang="el-GR" b="1" dirty="0">
                <a:solidFill>
                  <a:srgbClr val="FF0000"/>
                </a:solidFill>
                <a:latin typeface="Times New Roman" panose="02020603050405020304" pitchFamily="18" charset="0"/>
                <a:ea typeface="PMingLiU" panose="02020500000000000000" pitchFamily="18" charset="-120"/>
                <a:cs typeface="Times New Roman" panose="02020603050405020304" pitchFamily="18" charset="0"/>
              </a:rPr>
              <a:t>Δύση</a:t>
            </a:r>
            <a:r>
              <a:rPr lang="el-GR" dirty="0">
                <a:latin typeface="Times New Roman" panose="02020603050405020304" pitchFamily="18" charset="0"/>
                <a:ea typeface="PMingLiU" panose="02020500000000000000" pitchFamily="18" charset="-120"/>
                <a:cs typeface="Times New Roman" panose="02020603050405020304" pitchFamily="18" charset="0"/>
              </a:rPr>
              <a:t> ή</a:t>
            </a:r>
            <a:endParaRPr lang="en-CY" dirty="0">
              <a:latin typeface="Times New Roman" panose="02020603050405020304" pitchFamily="18" charset="0"/>
              <a:ea typeface="PMingLiU" panose="02020500000000000000" pitchFamily="18" charset="-120"/>
              <a:cs typeface="Times New Roman" panose="02020603050405020304" pitchFamily="18" charset="0"/>
            </a:endParaRPr>
          </a:p>
          <a:p>
            <a:pPr>
              <a:lnSpc>
                <a:spcPct val="150000"/>
              </a:lnSpc>
            </a:pPr>
            <a:r>
              <a:rPr lang="el-GR" dirty="0">
                <a:latin typeface="Times New Roman" panose="02020603050405020304" pitchFamily="18" charset="0"/>
                <a:ea typeface="PMingLiU" panose="02020500000000000000" pitchFamily="18" charset="-120"/>
                <a:cs typeface="Times New Roman" panose="02020603050405020304" pitchFamily="18" charset="0"/>
              </a:rPr>
              <a:t>β) επιτρέποντάς τους </a:t>
            </a:r>
            <a:r>
              <a:rPr lang="el-GR" b="1" dirty="0">
                <a:solidFill>
                  <a:srgbClr val="FF0000"/>
                </a:solidFill>
                <a:latin typeface="Times New Roman" panose="02020603050405020304" pitchFamily="18" charset="0"/>
                <a:ea typeface="PMingLiU" panose="02020500000000000000" pitchFamily="18" charset="-120"/>
                <a:cs typeface="Times New Roman" panose="02020603050405020304" pitchFamily="18" charset="0"/>
              </a:rPr>
              <a:t>να εγκατασταθούν ειρηνικά</a:t>
            </a:r>
            <a:r>
              <a:rPr lang="el-GR" dirty="0">
                <a:latin typeface="Times New Roman" panose="02020603050405020304" pitchFamily="18" charset="0"/>
                <a:ea typeface="PMingLiU" panose="02020500000000000000" pitchFamily="18" charset="-120"/>
                <a:cs typeface="Times New Roman" panose="02020603050405020304" pitchFamily="18" charset="0"/>
              </a:rPr>
              <a:t> στα εδάφη </a:t>
            </a:r>
            <a:r>
              <a:rPr lang="el-GR" dirty="0" smtClean="0">
                <a:latin typeface="Times New Roman" panose="02020603050405020304" pitchFamily="18" charset="0"/>
                <a:ea typeface="PMingLiU" panose="02020500000000000000" pitchFamily="18" charset="-120"/>
                <a:cs typeface="Times New Roman" panose="02020603050405020304" pitchFamily="18" charset="0"/>
              </a:rPr>
              <a:t>τους.</a:t>
            </a:r>
          </a:p>
          <a:p>
            <a:pPr>
              <a:lnSpc>
                <a:spcPct val="150000"/>
              </a:lnSpc>
            </a:pPr>
            <a:r>
              <a:rPr lang="el-GR" b="1" u="sng" dirty="0" smtClean="0">
                <a:latin typeface="Times New Roman" panose="02020603050405020304" pitchFamily="18" charset="0"/>
                <a:ea typeface="PMingLiU" panose="02020500000000000000" pitchFamily="18" charset="-120"/>
                <a:cs typeface="Times New Roman" panose="02020603050405020304" pitchFamily="18" charset="0"/>
              </a:rPr>
              <a:t>Αποτέλεσμα:</a:t>
            </a:r>
            <a:endParaRPr lang="en-GB" b="1" u="sng" dirty="0">
              <a:latin typeface="Times New Roman" panose="02020603050405020304" pitchFamily="18" charset="0"/>
              <a:ea typeface="PMingLiU" panose="02020500000000000000" pitchFamily="18" charset="-120"/>
              <a:cs typeface="Times New Roman" panose="02020603050405020304" pitchFamily="18" charset="0"/>
            </a:endParaRPr>
          </a:p>
          <a:p>
            <a:pPr>
              <a:lnSpc>
                <a:spcPct val="150000"/>
              </a:lnSpc>
            </a:pPr>
            <a:r>
              <a:rPr lang="el-GR" dirty="0">
                <a:latin typeface="Times New Roman" panose="02020603050405020304" pitchFamily="18" charset="0"/>
                <a:ea typeface="PMingLiU" panose="02020500000000000000" pitchFamily="18" charset="-120"/>
                <a:cs typeface="Times New Roman" panose="02020603050405020304" pitchFamily="18" charset="0"/>
              </a:rPr>
              <a:t>Μ</a:t>
            </a:r>
            <a:r>
              <a:rPr lang="el-GR" dirty="0" smtClean="0">
                <a:latin typeface="Times New Roman" panose="02020603050405020304" pitchFamily="18" charset="0"/>
                <a:ea typeface="PMingLiU" panose="02020500000000000000" pitchFamily="18" charset="-120"/>
                <a:cs typeface="Times New Roman" panose="02020603050405020304" pitchFamily="18" charset="0"/>
              </a:rPr>
              <a:t>ε </a:t>
            </a:r>
            <a:r>
              <a:rPr lang="el-GR" dirty="0">
                <a:latin typeface="Times New Roman" panose="02020603050405020304" pitchFamily="18" charset="0"/>
                <a:ea typeface="PMingLiU" panose="02020500000000000000" pitchFamily="18" charset="-120"/>
                <a:cs typeface="Times New Roman" panose="02020603050405020304" pitchFamily="18" charset="0"/>
              </a:rPr>
              <a:t>τη συμβίωση  σταδιακά αφομοιώθηκαν από τον  ελληνορωμαϊκό πληθυσμό.</a:t>
            </a:r>
            <a:endParaRPr lang="en-CY" dirty="0">
              <a:latin typeface="Times New Roman" panose="02020603050405020304" pitchFamily="18" charset="0"/>
              <a:ea typeface="PMingLiU" panose="02020500000000000000" pitchFamily="18" charset="-120"/>
              <a:cs typeface="Times New Roman" panose="02020603050405020304" pitchFamily="18" charset="0"/>
            </a:endParaRPr>
          </a:p>
          <a:p>
            <a:pPr>
              <a:lnSpc>
                <a:spcPct val="150000"/>
              </a:lnSpc>
            </a:pPr>
            <a:endParaRPr lang="el-GR" dirty="0" smtClean="0">
              <a:latin typeface="Times New Roman" panose="02020603050405020304" pitchFamily="18" charset="0"/>
              <a:ea typeface="PMingLiU" panose="02020500000000000000" pitchFamily="18" charset="-120"/>
              <a:cs typeface="Times New Roman" panose="02020603050405020304" pitchFamily="18" charset="0"/>
            </a:endParaRPr>
          </a:p>
          <a:p>
            <a:pPr>
              <a:lnSpc>
                <a:spcPct val="150000"/>
              </a:lnSpc>
            </a:pPr>
            <a:r>
              <a:rPr lang="el-GR" dirty="0" smtClean="0">
                <a:latin typeface="Times New Roman" panose="02020603050405020304" pitchFamily="18" charset="0"/>
                <a:ea typeface="PMingLiU" panose="02020500000000000000" pitchFamily="18" charset="-120"/>
                <a:cs typeface="Times New Roman" panose="02020603050405020304" pitchFamily="18" charset="0"/>
              </a:rPr>
              <a:t>Ο </a:t>
            </a:r>
            <a:r>
              <a:rPr lang="el-GR" dirty="0">
                <a:latin typeface="Times New Roman" panose="02020603050405020304" pitchFamily="18" charset="0"/>
                <a:ea typeface="PMingLiU" panose="02020500000000000000" pitchFamily="18" charset="-120"/>
                <a:cs typeface="Times New Roman" panose="02020603050405020304" pitchFamily="18" charset="0"/>
              </a:rPr>
              <a:t>Θεοδόσιος </a:t>
            </a:r>
            <a:r>
              <a:rPr lang="el-GR" dirty="0" smtClean="0">
                <a:latin typeface="Times New Roman" panose="02020603050405020304" pitchFamily="18" charset="0"/>
                <a:ea typeface="PMingLiU" panose="02020500000000000000" pitchFamily="18" charset="-120"/>
                <a:cs typeface="Times New Roman" panose="02020603050405020304" pitchFamily="18" charset="0"/>
              </a:rPr>
              <a:t>Α΄ </a:t>
            </a:r>
            <a:r>
              <a:rPr lang="el-GR" dirty="0">
                <a:latin typeface="Times New Roman" panose="02020603050405020304" pitchFamily="18" charset="0"/>
                <a:ea typeface="PMingLiU" panose="02020500000000000000" pitchFamily="18" charset="-120"/>
                <a:cs typeface="Times New Roman" panose="02020603050405020304" pitchFamily="18" charset="0"/>
              </a:rPr>
              <a:t>με την ευνοϊκή πολιτική που ακολούθησε προς τους Γερμανούς δημιούργησε τον κίνδυνο </a:t>
            </a:r>
            <a:r>
              <a:rPr lang="el-GR" b="1" dirty="0" err="1">
                <a:solidFill>
                  <a:srgbClr val="FF0000"/>
                </a:solidFill>
                <a:latin typeface="Times New Roman" panose="02020603050405020304" pitchFamily="18" charset="0"/>
                <a:ea typeface="PMingLiU" panose="02020500000000000000" pitchFamily="18" charset="-120"/>
                <a:cs typeface="Times New Roman" panose="02020603050405020304" pitchFamily="18" charset="0"/>
              </a:rPr>
              <a:t>εκγερμανισμού</a:t>
            </a:r>
            <a:r>
              <a:rPr lang="el-GR" dirty="0">
                <a:latin typeface="Times New Roman" panose="02020603050405020304" pitchFamily="18" charset="0"/>
                <a:ea typeface="PMingLiU" panose="02020500000000000000" pitchFamily="18" charset="-120"/>
                <a:cs typeface="Times New Roman" panose="02020603050405020304" pitchFamily="18" charset="0"/>
              </a:rPr>
              <a:t> του κράτους.</a:t>
            </a:r>
            <a:endParaRPr lang="en-CY" dirty="0">
              <a:latin typeface="Times New Roman" panose="02020603050405020304" pitchFamily="18" charset="0"/>
              <a:ea typeface="PMingLiU" panose="02020500000000000000" pitchFamily="18" charset="-120"/>
              <a:cs typeface="Times New Roman" panose="02020603050405020304" pitchFamily="18" charset="0"/>
            </a:endParaRPr>
          </a:p>
          <a:p>
            <a:pPr algn="just"/>
            <a:endParaRPr lang="el-GR" dirty="0" smtClean="0">
              <a:latin typeface="Times New Roman" panose="02020603050405020304" pitchFamily="18" charset="0"/>
              <a:ea typeface="Arial Unicode MS"/>
              <a:cs typeface="Franklin Gothic Medium Cond" panose="020B0606030402020204" pitchFamily="34" charset="0"/>
            </a:endParaRPr>
          </a:p>
          <a:p>
            <a:pPr algn="just"/>
            <a:endParaRPr lang="en-CY" dirty="0">
              <a:latin typeface="Franklin Gothic Medium Cond" panose="020B0606030402020204" pitchFamily="34" charset="0"/>
              <a:ea typeface="PMingLiU" panose="02020500000000000000" pitchFamily="18" charset="-120"/>
              <a:cs typeface="Times New Roman" panose="02020603050405020304" pitchFamily="18" charset="0"/>
            </a:endParaRPr>
          </a:p>
        </p:txBody>
      </p:sp>
      <p:sp>
        <p:nvSpPr>
          <p:cNvPr id="3" name="Rectangle 2"/>
          <p:cNvSpPr/>
          <p:nvPr/>
        </p:nvSpPr>
        <p:spPr>
          <a:xfrm>
            <a:off x="1330036" y="4904509"/>
            <a:ext cx="9379527" cy="1177636"/>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074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9091" y="2420596"/>
            <a:ext cx="10238509" cy="1436291"/>
          </a:xfrm>
          <a:prstGeom prst="rect">
            <a:avLst/>
          </a:prstGeom>
        </p:spPr>
        <p:txBody>
          <a:bodyPr wrap="square">
            <a:spAutoFit/>
          </a:bodyPr>
          <a:lstStyle/>
          <a:p>
            <a:pPr>
              <a:spcBef>
                <a:spcPts val="210"/>
              </a:spcBef>
              <a:tabLst>
                <a:tab pos="1237615" algn="l"/>
              </a:tabLst>
            </a:pPr>
            <a:r>
              <a:rPr lang="el-GR" sz="2800" b="1" dirty="0">
                <a:latin typeface="Times New Roman" panose="02020603050405020304" pitchFamily="18" charset="0"/>
                <a:ea typeface="PMingLiU" panose="02020500000000000000" pitchFamily="18" charset="-120"/>
                <a:cs typeface="Times New Roman" panose="02020603050405020304" pitchFamily="18" charset="0"/>
              </a:rPr>
              <a:t>►Δυτικό τμήμα: </a:t>
            </a:r>
            <a:endParaRPr lang="el-GR" sz="2800" dirty="0">
              <a:latin typeface="Times New Roman" panose="02020603050405020304" pitchFamily="18" charset="0"/>
              <a:ea typeface="PMingLiU" panose="02020500000000000000" pitchFamily="18" charset="-120"/>
              <a:cs typeface="Times New Roman" panose="02020603050405020304" pitchFamily="18" charset="0"/>
            </a:endParaRPr>
          </a:p>
          <a:p>
            <a:pPr>
              <a:spcBef>
                <a:spcPts val="210"/>
              </a:spcBef>
              <a:tabLst>
                <a:tab pos="1237615" algn="l"/>
              </a:tabLst>
            </a:pPr>
            <a:r>
              <a:rPr lang="el-GR" sz="2800" dirty="0" smtClean="0">
                <a:latin typeface="Times New Roman" panose="02020603050405020304" pitchFamily="18" charset="0"/>
                <a:ea typeface="PMingLiU" panose="02020500000000000000" pitchFamily="18" charset="-120"/>
                <a:cs typeface="Times New Roman" panose="02020603050405020304" pitchFamily="18" charset="0"/>
              </a:rPr>
              <a:t> </a:t>
            </a:r>
            <a:r>
              <a:rPr lang="el-GR" sz="2800" dirty="0">
                <a:latin typeface="Times New Roman" panose="02020603050405020304" pitchFamily="18" charset="0"/>
                <a:ea typeface="PMingLiU" panose="02020500000000000000" pitchFamily="18" charset="-120"/>
                <a:cs typeface="Times New Roman" panose="02020603050405020304" pitchFamily="18" charset="0"/>
              </a:rPr>
              <a:t>υπέκυψε στα γερμανικά </a:t>
            </a:r>
            <a:r>
              <a:rPr lang="el-GR" sz="2800" dirty="0" smtClean="0">
                <a:latin typeface="Times New Roman" panose="02020603050405020304" pitchFamily="18" charset="0"/>
                <a:ea typeface="PMingLiU" panose="02020500000000000000" pitchFamily="18" charset="-120"/>
                <a:cs typeface="Times New Roman" panose="02020603050405020304" pitchFamily="18" charset="0"/>
              </a:rPr>
              <a:t>φύλα </a:t>
            </a:r>
          </a:p>
          <a:p>
            <a:pPr>
              <a:spcBef>
                <a:spcPts val="210"/>
              </a:spcBef>
              <a:tabLst>
                <a:tab pos="1237615" algn="l"/>
              </a:tabLst>
            </a:pPr>
            <a:r>
              <a:rPr lang="el-GR" sz="2800" dirty="0" smtClean="0">
                <a:latin typeface="Times New Roman" panose="02020603050405020304" pitchFamily="18" charset="0"/>
                <a:ea typeface="PMingLiU" panose="02020500000000000000" pitchFamily="18" charset="-120"/>
                <a:cs typeface="Times New Roman" panose="02020603050405020304" pitchFamily="18" charset="0"/>
              </a:rPr>
              <a:t>(λόγω </a:t>
            </a:r>
            <a:r>
              <a:rPr lang="el-GR" sz="2800" dirty="0">
                <a:latin typeface="Times New Roman" panose="02020603050405020304" pitchFamily="18" charset="0"/>
                <a:ea typeface="PMingLiU" panose="02020500000000000000" pitchFamily="18" charset="-120"/>
                <a:cs typeface="Times New Roman" panose="02020603050405020304" pitchFamily="18" charset="0"/>
              </a:rPr>
              <a:t>πληθυσμιακής ερήμωσης και οικονομικής εξάντλησης</a:t>
            </a:r>
            <a:r>
              <a:rPr lang="el-GR" sz="2800" dirty="0" smtClean="0">
                <a:latin typeface="Times New Roman" panose="02020603050405020304" pitchFamily="18" charset="0"/>
                <a:ea typeface="PMingLiU" panose="02020500000000000000" pitchFamily="18" charset="-120"/>
                <a:cs typeface="Times New Roman" panose="02020603050405020304" pitchFamily="18" charset="0"/>
              </a:rPr>
              <a:t>).</a:t>
            </a:r>
            <a:endParaRPr lang="en-CY" sz="2800" dirty="0">
              <a:latin typeface="Times New Roman" panose="02020603050405020304" pitchFamily="18"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70450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27969-6E1D-4F74-82E8-D61EFFFCBE7D}"/>
              </a:ext>
            </a:extLst>
          </p:cNvPr>
          <p:cNvSpPr>
            <a:spLocks noGrp="1"/>
          </p:cNvSpPr>
          <p:nvPr>
            <p:ph type="title"/>
          </p:nvPr>
        </p:nvSpPr>
        <p:spPr>
          <a:xfrm>
            <a:off x="686834" y="1153572"/>
            <a:ext cx="3200400" cy="4461163"/>
          </a:xfrm>
        </p:spPr>
        <p:txBody>
          <a:bodyPr>
            <a:normAutofit/>
          </a:bodyPr>
          <a:lstStyle/>
          <a:p>
            <a:r>
              <a:rPr lang="el-GR" sz="4100" b="1">
                <a:solidFill>
                  <a:srgbClr val="FFFFFF"/>
                </a:solidFill>
                <a:effectLst/>
                <a:latin typeface="Times New Roman" panose="02020603050405020304" pitchFamily="18" charset="0"/>
                <a:ea typeface="PMingLiU" panose="02020500000000000000" pitchFamily="18" charset="-120"/>
                <a:cs typeface="Franklin Gothic Medium Cond" panose="020B0606030402020204" pitchFamily="34" charset="0"/>
              </a:rPr>
              <a:t>γ. Πολιτιστικές εξελίξεις</a:t>
            </a:r>
            <a:r>
              <a:rPr lang="en-CY" sz="4100">
                <a:solidFill>
                  <a:srgbClr val="FFFFFF"/>
                </a:solidFill>
                <a:effectLst/>
                <a:latin typeface="Franklin Gothic Medium Cond" panose="020B0606030402020204" pitchFamily="34" charset="0"/>
                <a:ea typeface="PMingLiU" panose="02020500000000000000" pitchFamily="18" charset="-120"/>
                <a:cs typeface="Times New Roman" panose="02020603050405020304" pitchFamily="18" charset="0"/>
              </a:rPr>
              <a:t/>
            </a:r>
            <a:br>
              <a:rPr lang="en-CY" sz="4100">
                <a:solidFill>
                  <a:srgbClr val="FFFFFF"/>
                </a:solidFill>
                <a:effectLst/>
                <a:latin typeface="Franklin Gothic Medium Cond" panose="020B0606030402020204" pitchFamily="34" charset="0"/>
                <a:ea typeface="PMingLiU" panose="02020500000000000000" pitchFamily="18" charset="-120"/>
                <a:cs typeface="Times New Roman" panose="02020603050405020304" pitchFamily="18" charset="0"/>
              </a:rPr>
            </a:br>
            <a:endParaRPr lang="en-CY"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783E80A-F030-44E6-BCEB-56ECA436FBC5}"/>
              </a:ext>
            </a:extLst>
          </p:cNvPr>
          <p:cNvSpPr>
            <a:spLocks noGrp="1"/>
          </p:cNvSpPr>
          <p:nvPr>
            <p:ph idx="1"/>
          </p:nvPr>
        </p:nvSpPr>
        <p:spPr>
          <a:xfrm>
            <a:off x="4447308" y="591344"/>
            <a:ext cx="6906491" cy="5585619"/>
          </a:xfrm>
        </p:spPr>
        <p:txBody>
          <a:bodyPr anchor="ctr">
            <a:normAutofit/>
          </a:bodyPr>
          <a:lstStyle/>
          <a:p>
            <a:pPr marL="0" indent="0" algn="just">
              <a:lnSpc>
                <a:spcPct val="150000"/>
              </a:lnSpc>
              <a:spcBef>
                <a:spcPts val="0"/>
              </a:spcBef>
              <a:spcAft>
                <a:spcPts val="0"/>
              </a:spcAft>
              <a:buNone/>
            </a:pPr>
            <a:r>
              <a:rPr lang="el-GR" sz="2400" b="1" dirty="0">
                <a:effectLst/>
                <a:latin typeface="Times New Roman" panose="02020603050405020304" pitchFamily="18" charset="0"/>
                <a:ea typeface="PMingLiU" panose="02020500000000000000" pitchFamily="18" charset="-120"/>
                <a:cs typeface="Franklin Gothic Medium Cond" panose="020B0606030402020204" pitchFamily="34" charset="0"/>
              </a:rPr>
              <a:t>Ενώ στη Ρώμη, που ήταν άλλοτε η πνευματική πρωτεύουσα της αυτοκρατορίας, οι επιστήμες και οι τέχνες είχαν παρακμάσει και οι βιβλιοθήκες ήταν κλειστές, στο ανατολικό τμήμα της αυτοκρατορίας επιβαλλόταν αργά αλλά σταθερά </a:t>
            </a:r>
            <a:r>
              <a:rPr lang="el-GR" sz="24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PMingLiU" panose="02020500000000000000" pitchFamily="18" charset="-120"/>
                <a:cs typeface="Franklin Gothic Medium Cond" panose="020B0606030402020204" pitchFamily="34" charset="0"/>
              </a:rPr>
              <a:t>το ελληνικό στοιχείο.</a:t>
            </a:r>
            <a:r>
              <a:rPr lang="el-GR" sz="2400" b="1" dirty="0">
                <a:effectLst/>
                <a:latin typeface="Times New Roman" panose="02020603050405020304" pitchFamily="18" charset="0"/>
                <a:ea typeface="PMingLiU" panose="02020500000000000000" pitchFamily="18" charset="-120"/>
                <a:cs typeface="Franklin Gothic Medium Cond" panose="020B0606030402020204" pitchFamily="34" charset="0"/>
              </a:rPr>
              <a:t> </a:t>
            </a:r>
            <a:endParaRPr lang="en-US" sz="2400" b="1" dirty="0">
              <a:effectLst/>
              <a:latin typeface="Times New Roman" panose="02020603050405020304" pitchFamily="18" charset="0"/>
              <a:ea typeface="PMingLiU" panose="02020500000000000000" pitchFamily="18" charset="-120"/>
              <a:cs typeface="Franklin Gothic Medium Cond" panose="020B0606030402020204" pitchFamily="34" charset="0"/>
            </a:endParaRPr>
          </a:p>
          <a:p>
            <a:pPr marL="0" indent="0">
              <a:spcBef>
                <a:spcPts val="60"/>
              </a:spcBef>
              <a:spcAft>
                <a:spcPts val="0"/>
              </a:spcAft>
              <a:buNone/>
            </a:pPr>
            <a:endParaRPr lang="en-CY" dirty="0">
              <a:effectLst/>
              <a:latin typeface="Franklin Gothic Medium Cond" panose="020B060603040202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614995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596</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Unicode MS</vt:lpstr>
      <vt:lpstr>Calibri</vt:lpstr>
      <vt:lpstr>Calibri Light</vt:lpstr>
      <vt:lpstr>Franklin Gothic Medium Cond</vt:lpstr>
      <vt:lpstr>PMingLiU</vt:lpstr>
      <vt:lpstr>Times New Roman</vt:lpstr>
      <vt:lpstr>Office Theme</vt:lpstr>
      <vt:lpstr>ΚΕΦΑΛΑΙΟ ΠΡΩΤΟ   2. Εξελίξεις ως τις αρχές του 6ου αι. (σελ. 10-12)   </vt:lpstr>
      <vt:lpstr>α. Οικονομία και κοινωνικά προβλήματα </vt:lpstr>
      <vt:lpstr>PowerPoint Presentation</vt:lpstr>
      <vt:lpstr>PowerPoint Presentation</vt:lpstr>
      <vt:lpstr>β. Το γερμανικό πρόβλημα </vt:lpstr>
      <vt:lpstr>PowerPoint Presentation</vt:lpstr>
      <vt:lpstr>PowerPoint Presentation</vt:lpstr>
      <vt:lpstr>PowerPoint Presentation</vt:lpstr>
      <vt:lpstr>γ. Πολιτιστικές εξελίξεις </vt:lpstr>
      <vt:lpstr>PowerPoint Presentation</vt:lpstr>
      <vt:lpstr>Πολιτιστικά Γεγονότα </vt:lpstr>
      <vt:lpstr>PowerPoint Presentation</vt:lpstr>
      <vt:lpstr>Ερώτηση 1, σελ. 12</vt:lpstr>
      <vt:lpstr>Ερώτηση 3, σελ.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ΚΕΦΑΛΑΙΟ ΠΡΩΤΟ   2. Εξελίξεις ως τις αρχές του 6ου αι. (σελ. 10-12)</dc:title>
  <dc:creator>Anastasia Constantinides</dc:creator>
  <cp:lastModifiedBy>User</cp:lastModifiedBy>
  <cp:revision>7</cp:revision>
  <dcterms:created xsi:type="dcterms:W3CDTF">2021-09-27T07:50:20Z</dcterms:created>
  <dcterms:modified xsi:type="dcterms:W3CDTF">2021-10-05T15:33:12Z</dcterms:modified>
</cp:coreProperties>
</file>