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78" r:id="rId4"/>
    <p:sldId id="280" r:id="rId5"/>
    <p:sldId id="275" r:id="rId6"/>
    <p:sldId id="276" r:id="rId7"/>
    <p:sldId id="277" r:id="rId8"/>
    <p:sldId id="279"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3" r:id="rId24"/>
    <p:sldId id="272" r:id="rId25"/>
    <p:sldId id="274" r:id="rId26"/>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86" d="100"/>
          <a:sy n="86" d="100"/>
        </p:scale>
        <p:origin x="562"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presProps" Target="presProps.xml"/><Relationship Id="rId30" Type="http://schemas.openxmlformats.org/officeDocument/2006/relationships/tableStyles" Target="tableStyle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2417779" y="802298"/>
            <a:ext cx="8637073" cy="2541431"/>
          </a:xfrm>
        </p:spPr>
        <p:txBody>
          <a:bodyPr bIns="0" anchor="b">
            <a:normAutofit/>
          </a:bodyPr>
          <a:lstStyle>
            <a:lvl1pPr algn="l">
              <a:defRPr sz="6600"/>
            </a:lvl1pPr>
          </a:lstStyle>
          <a:p>
            <a:r>
              <a:rPr lang="en-US"/>
              <a:t>Click to edit Master title style</a:t>
            </a:r>
            <a:endParaRPr lang="en-US" dirty="0"/>
          </a:p>
        </p:txBody>
      </p:sp>
      <p:sp>
        <p:nvSpPr>
          <p:cNvPr id="3" name="Subtitle 2"/>
          <p:cNvSpPr>
            <a:spLocks noGrp="1"/>
          </p:cNvSpPr>
          <p:nvPr>
            <p:ph type="subTitle" idx="1"/>
          </p:nvPr>
        </p:nvSpPr>
        <p:spPr>
          <a:xfrm>
            <a:off x="2417780" y="3531204"/>
            <a:ext cx="8637072" cy="977621"/>
          </a:xfrm>
        </p:spPr>
        <p:txBody>
          <a:bodyPr tIns="91440" bIns="91440">
            <a:normAutofit/>
          </a:bodyPr>
          <a:lstStyle>
            <a:lvl1pPr marL="0" indent="0" algn="l">
              <a:buNone/>
              <a:defRPr sz="1800" b="0" cap="all" baseline="0">
                <a:solidFill>
                  <a:schemeClr val="tx1"/>
                </a:solidFill>
              </a:defRPr>
            </a:lvl1pPr>
            <a:lvl2pPr marL="457200" indent="0" algn="ctr">
              <a:buNone/>
              <a:defRPr sz="18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5" name="Footer Placeholder 4"/>
          <p:cNvSpPr>
            <a:spLocks noGrp="1"/>
          </p:cNvSpPr>
          <p:nvPr>
            <p:ph type="ftr" sz="quarter" idx="11"/>
          </p:nvPr>
        </p:nvSpPr>
        <p:spPr>
          <a:xfrm>
            <a:off x="2416500" y="329307"/>
            <a:ext cx="4973915" cy="309201"/>
          </a:xfrm>
        </p:spPr>
        <p:txBody>
          <a:bodyPr/>
          <a:lstStyle/>
          <a:p>
            <a:endParaRPr lang="LID4096"/>
          </a:p>
        </p:txBody>
      </p:sp>
      <p:sp>
        <p:nvSpPr>
          <p:cNvPr id="6" name="Slide Number Placeholder 5"/>
          <p:cNvSpPr>
            <a:spLocks noGrp="1"/>
          </p:cNvSpPr>
          <p:nvPr>
            <p:ph type="sldNum" sz="quarter" idx="12"/>
          </p:nvPr>
        </p:nvSpPr>
        <p:spPr>
          <a:xfrm>
            <a:off x="1437664" y="798973"/>
            <a:ext cx="811019" cy="503578"/>
          </a:xfrm>
        </p:spPr>
        <p:txBody>
          <a:bodyPr/>
          <a:lstStyle/>
          <a:p>
            <a:fld id="{61D9886E-8C89-426F-892A-4259F883A6CD}" type="slidenum">
              <a:rPr lang="LID4096" smtClean="0"/>
              <a:t>‹#›</a:t>
            </a:fld>
            <a:endParaRPr lang="LID4096"/>
          </a:p>
        </p:txBody>
      </p:sp>
      <p:cxnSp>
        <p:nvCxnSpPr>
          <p:cNvPr id="15" name="Straight Connector 14"/>
          <p:cNvCxnSpPr/>
          <p:nvPr/>
        </p:nvCxnSpPr>
        <p:spPr>
          <a:xfrm>
            <a:off x="2417780" y="3528542"/>
            <a:ext cx="863707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49301426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D9886E-8C89-426F-892A-4259F883A6CD}" type="slidenum">
              <a:rPr lang="LID4096" smtClean="0"/>
              <a:t>‹#›</a:t>
            </a:fld>
            <a:endParaRPr lang="LID4096"/>
          </a:p>
        </p:txBody>
      </p:sp>
      <p:cxnSp>
        <p:nvCxnSpPr>
          <p:cNvPr id="26" name="Straight Connector 25"/>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11892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39111" y="798973"/>
            <a:ext cx="1615742" cy="4659889"/>
          </a:xfrm>
        </p:spPr>
        <p:txBody>
          <a:bodyPr vert="eaVert"/>
          <a:lstStyle>
            <a:lvl1pPr algn="l">
              <a:defRPr/>
            </a:lvl1pPr>
          </a:lstStyle>
          <a:p>
            <a:r>
              <a:rPr lang="en-US"/>
              <a:t>Click to edit Master title style</a:t>
            </a:r>
            <a:endParaRPr lang="en-US" dirty="0"/>
          </a:p>
        </p:txBody>
      </p:sp>
      <p:sp>
        <p:nvSpPr>
          <p:cNvPr id="3" name="Vertical Text Placeholder 2"/>
          <p:cNvSpPr>
            <a:spLocks noGrp="1"/>
          </p:cNvSpPr>
          <p:nvPr>
            <p:ph type="body" orient="vert" idx="1"/>
          </p:nvPr>
        </p:nvSpPr>
        <p:spPr>
          <a:xfrm>
            <a:off x="1444672" y="798973"/>
            <a:ext cx="7828830" cy="465988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D9886E-8C89-426F-892A-4259F883A6CD}" type="slidenum">
              <a:rPr lang="LID4096" smtClean="0"/>
              <a:t>‹#›</a:t>
            </a:fld>
            <a:endParaRPr lang="LID4096"/>
          </a:p>
        </p:txBody>
      </p:sp>
      <p:cxnSp>
        <p:nvCxnSpPr>
          <p:cNvPr id="15" name="Straight Connector 14"/>
          <p:cNvCxnSpPr/>
          <p:nvPr/>
        </p:nvCxnSpPr>
        <p:spPr>
          <a:xfrm>
            <a:off x="9439111" y="798973"/>
            <a:ext cx="0" cy="4659889"/>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8272470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D9886E-8C89-426F-892A-4259F883A6CD}" type="slidenum">
              <a:rPr lang="LID4096" smtClean="0"/>
              <a:t>‹#›</a:t>
            </a:fld>
            <a:endParaRPr lang="LID4096"/>
          </a:p>
        </p:txBody>
      </p:sp>
      <p:cxnSp>
        <p:nvCxnSpPr>
          <p:cNvPr id="33" name="Straight Connector 32"/>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575719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454239" y="1756130"/>
            <a:ext cx="8643154" cy="1887950"/>
          </a:xfrm>
        </p:spPr>
        <p:txBody>
          <a:bodyPr anchor="b">
            <a:normAutofit/>
          </a:bodyPr>
          <a:lstStyle>
            <a:lvl1pPr algn="l">
              <a:defRPr sz="3600"/>
            </a:lvl1pPr>
          </a:lstStyle>
          <a:p>
            <a:r>
              <a:rPr lang="en-US"/>
              <a:t>Click to edit Master title style</a:t>
            </a:r>
            <a:endParaRPr lang="en-US" dirty="0"/>
          </a:p>
        </p:txBody>
      </p:sp>
      <p:sp>
        <p:nvSpPr>
          <p:cNvPr id="3" name="Text Placeholder 2"/>
          <p:cNvSpPr>
            <a:spLocks noGrp="1"/>
          </p:cNvSpPr>
          <p:nvPr>
            <p:ph type="body" idx="1"/>
          </p:nvPr>
        </p:nvSpPr>
        <p:spPr>
          <a:xfrm>
            <a:off x="1454239" y="3806195"/>
            <a:ext cx="8630446" cy="1012929"/>
          </a:xfrm>
        </p:spPr>
        <p:txBody>
          <a:bodyPr tIns="91440">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5" name="Footer Placeholder 4"/>
          <p:cNvSpPr>
            <a:spLocks noGrp="1"/>
          </p:cNvSpPr>
          <p:nvPr>
            <p:ph type="ftr" sz="quarter" idx="11"/>
          </p:nvPr>
        </p:nvSpPr>
        <p:spPr/>
        <p:txBody>
          <a:bodyPr/>
          <a:lstStyle/>
          <a:p>
            <a:endParaRPr lang="LID4096"/>
          </a:p>
        </p:txBody>
      </p:sp>
      <p:sp>
        <p:nvSpPr>
          <p:cNvPr id="6" name="Slide Number Placeholder 5"/>
          <p:cNvSpPr>
            <a:spLocks noGrp="1"/>
          </p:cNvSpPr>
          <p:nvPr>
            <p:ph type="sldNum" sz="quarter" idx="12"/>
          </p:nvPr>
        </p:nvSpPr>
        <p:spPr/>
        <p:txBody>
          <a:bodyPr/>
          <a:lstStyle/>
          <a:p>
            <a:fld id="{61D9886E-8C89-426F-892A-4259F883A6CD}" type="slidenum">
              <a:rPr lang="LID4096" smtClean="0"/>
              <a:t>‹#›</a:t>
            </a:fld>
            <a:endParaRPr lang="LID4096"/>
          </a:p>
        </p:txBody>
      </p:sp>
      <p:cxnSp>
        <p:nvCxnSpPr>
          <p:cNvPr id="15" name="Straight Connector 14"/>
          <p:cNvCxnSpPr/>
          <p:nvPr/>
        </p:nvCxnSpPr>
        <p:spPr>
          <a:xfrm>
            <a:off x="1454239" y="3804985"/>
            <a:ext cx="8630446"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8444568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1449217" y="804889"/>
            <a:ext cx="9605635" cy="1059305"/>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447331" y="2010878"/>
            <a:ext cx="4645152" cy="344859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413771" y="2017343"/>
            <a:ext cx="4645152" cy="344152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D9886E-8C89-426F-892A-4259F883A6CD}" type="slidenum">
              <a:rPr lang="LID4096" smtClean="0"/>
              <a:t>‹#›</a:t>
            </a:fld>
            <a:endParaRPr lang="LID4096"/>
          </a:p>
        </p:txBody>
      </p:sp>
      <p:cxnSp>
        <p:nvCxnSpPr>
          <p:cNvPr id="35" name="Straight Connector 3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88207947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1447191" y="804163"/>
            <a:ext cx="9607661" cy="1056319"/>
          </a:xfrm>
        </p:spPr>
        <p:txBody>
          <a:bodyPr/>
          <a:lstStyle/>
          <a:p>
            <a:r>
              <a:rPr lang="en-US"/>
              <a:t>Click to edit Master title style</a:t>
            </a:r>
            <a:endParaRPr lang="en-US" dirty="0"/>
          </a:p>
        </p:txBody>
      </p:sp>
      <p:sp>
        <p:nvSpPr>
          <p:cNvPr id="3" name="Text Placeholder 2"/>
          <p:cNvSpPr>
            <a:spLocks noGrp="1"/>
          </p:cNvSpPr>
          <p:nvPr>
            <p:ph type="body" idx="1"/>
          </p:nvPr>
        </p:nvSpPr>
        <p:spPr>
          <a:xfrm>
            <a:off x="1447191" y="2019549"/>
            <a:ext cx="4645152" cy="801943"/>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447191" y="2824269"/>
            <a:ext cx="4645152" cy="264445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12362" y="2023003"/>
            <a:ext cx="4645152" cy="802237"/>
          </a:xfrm>
        </p:spPr>
        <p:txBody>
          <a:bodyPr anchor="b">
            <a:normAutofit/>
          </a:bodyPr>
          <a:lstStyle>
            <a:lvl1pPr marL="0" indent="0">
              <a:lnSpc>
                <a:spcPct val="100000"/>
              </a:lnSpc>
              <a:buNone/>
              <a:defRPr sz="2200" b="0" cap="all" baseline="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412362" y="2821491"/>
            <a:ext cx="4645152" cy="2637371"/>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8" name="Footer Placeholder 7"/>
          <p:cNvSpPr>
            <a:spLocks noGrp="1"/>
          </p:cNvSpPr>
          <p:nvPr>
            <p:ph type="ftr" sz="quarter" idx="11"/>
          </p:nvPr>
        </p:nvSpPr>
        <p:spPr/>
        <p:txBody>
          <a:bodyPr/>
          <a:lstStyle/>
          <a:p>
            <a:endParaRPr lang="LID4096"/>
          </a:p>
        </p:txBody>
      </p:sp>
      <p:sp>
        <p:nvSpPr>
          <p:cNvPr id="9" name="Slide Number Placeholder 8"/>
          <p:cNvSpPr>
            <a:spLocks noGrp="1"/>
          </p:cNvSpPr>
          <p:nvPr>
            <p:ph type="sldNum" sz="quarter" idx="12"/>
          </p:nvPr>
        </p:nvSpPr>
        <p:spPr/>
        <p:txBody>
          <a:bodyPr/>
          <a:lstStyle/>
          <a:p>
            <a:fld id="{61D9886E-8C89-426F-892A-4259F883A6CD}" type="slidenum">
              <a:rPr lang="LID4096" smtClean="0"/>
              <a:t>‹#›</a:t>
            </a:fld>
            <a:endParaRPr lang="LID4096"/>
          </a:p>
        </p:txBody>
      </p:sp>
      <p:cxnSp>
        <p:nvCxnSpPr>
          <p:cNvPr id="29" name="Straight Connector 28"/>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2343036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4" name="Footer Placeholder 3"/>
          <p:cNvSpPr>
            <a:spLocks noGrp="1"/>
          </p:cNvSpPr>
          <p:nvPr>
            <p:ph type="ftr" sz="quarter" idx="11"/>
          </p:nvPr>
        </p:nvSpPr>
        <p:spPr/>
        <p:txBody>
          <a:bodyPr/>
          <a:lstStyle/>
          <a:p>
            <a:endParaRPr lang="LID4096"/>
          </a:p>
        </p:txBody>
      </p:sp>
      <p:sp>
        <p:nvSpPr>
          <p:cNvPr id="5" name="Slide Number Placeholder 4"/>
          <p:cNvSpPr>
            <a:spLocks noGrp="1"/>
          </p:cNvSpPr>
          <p:nvPr>
            <p:ph type="sldNum" sz="quarter" idx="12"/>
          </p:nvPr>
        </p:nvSpPr>
        <p:spPr/>
        <p:txBody>
          <a:bodyPr/>
          <a:lstStyle/>
          <a:p>
            <a:fld id="{61D9886E-8C89-426F-892A-4259F883A6CD}" type="slidenum">
              <a:rPr lang="LID4096" smtClean="0"/>
              <a:t>‹#›</a:t>
            </a:fld>
            <a:endParaRPr lang="LID4096"/>
          </a:p>
        </p:txBody>
      </p:sp>
      <p:cxnSp>
        <p:nvCxnSpPr>
          <p:cNvPr id="25" name="Straight Connector 24"/>
          <p:cNvCxnSpPr/>
          <p:nvPr/>
        </p:nvCxnSpPr>
        <p:spPr>
          <a:xfrm>
            <a:off x="1453896" y="1847088"/>
            <a:ext cx="9607522"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097703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3" name="Footer Placeholder 2"/>
          <p:cNvSpPr>
            <a:spLocks noGrp="1"/>
          </p:cNvSpPr>
          <p:nvPr>
            <p:ph type="ftr" sz="quarter" idx="11"/>
          </p:nvPr>
        </p:nvSpPr>
        <p:spPr/>
        <p:txBody>
          <a:bodyPr/>
          <a:lstStyle/>
          <a:p>
            <a:endParaRPr lang="LID4096"/>
          </a:p>
        </p:txBody>
      </p:sp>
      <p:sp>
        <p:nvSpPr>
          <p:cNvPr id="4" name="Slide Number Placeholder 3"/>
          <p:cNvSpPr>
            <a:spLocks noGrp="1"/>
          </p:cNvSpPr>
          <p:nvPr>
            <p:ph type="sldNum" sz="quarter" idx="12"/>
          </p:nvPr>
        </p:nvSpPr>
        <p:spPr/>
        <p:txBody>
          <a:bodyPr/>
          <a:lstStyle/>
          <a:p>
            <a:fld id="{61D9886E-8C89-426F-892A-4259F883A6CD}" type="slidenum">
              <a:rPr lang="LID4096" smtClean="0"/>
              <a:t>‹#›</a:t>
            </a:fld>
            <a:endParaRPr lang="LID4096"/>
          </a:p>
        </p:txBody>
      </p:sp>
    </p:spTree>
    <p:extLst>
      <p:ext uri="{BB962C8B-B14F-4D97-AF65-F5344CB8AC3E}">
        <p14:creationId xmlns:p14="http://schemas.microsoft.com/office/powerpoint/2010/main" val="33380941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44671" y="798973"/>
            <a:ext cx="3273099" cy="2247117"/>
          </a:xfrm>
        </p:spPr>
        <p:txBody>
          <a:bodyPr anchor="b">
            <a:normAutofit/>
          </a:bodyPr>
          <a:lstStyle>
            <a:lvl1pPr algn="l">
              <a:defRPr sz="2400"/>
            </a:lvl1pPr>
          </a:lstStyle>
          <a:p>
            <a:r>
              <a:rPr lang="en-US"/>
              <a:t>Click to edit Master title style</a:t>
            </a:r>
            <a:endParaRPr lang="en-US" dirty="0"/>
          </a:p>
        </p:txBody>
      </p:sp>
      <p:sp>
        <p:nvSpPr>
          <p:cNvPr id="3" name="Content Placeholder 2"/>
          <p:cNvSpPr>
            <a:spLocks noGrp="1"/>
          </p:cNvSpPr>
          <p:nvPr>
            <p:ph idx="1"/>
          </p:nvPr>
        </p:nvSpPr>
        <p:spPr>
          <a:xfrm>
            <a:off x="5043714" y="798974"/>
            <a:ext cx="6012470" cy="4658826"/>
          </a:xfrm>
        </p:spPr>
        <p:txBody>
          <a:bodyPr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444671" y="3205491"/>
            <a:ext cx="3275013" cy="2248181"/>
          </a:xfrm>
        </p:spPr>
        <p:txBody>
          <a:bodyPr/>
          <a:lstStyle>
            <a:lvl1pPr marL="0" indent="0" algn="l">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00D65B6E-BFD9-43A1-85DF-EF17DCFA67DE}" type="datetimeFigureOut">
              <a:rPr lang="LID4096" smtClean="0"/>
              <a:t>09/12/2021</a:t>
            </a:fld>
            <a:endParaRPr lang="LID4096"/>
          </a:p>
        </p:txBody>
      </p:sp>
      <p:sp>
        <p:nvSpPr>
          <p:cNvPr id="6" name="Footer Placeholder 5"/>
          <p:cNvSpPr>
            <a:spLocks noGrp="1"/>
          </p:cNvSpPr>
          <p:nvPr>
            <p:ph type="ftr" sz="quarter" idx="11"/>
          </p:nvPr>
        </p:nvSpPr>
        <p:spPr/>
        <p:txBody>
          <a:bodyPr/>
          <a:lstStyle/>
          <a:p>
            <a:endParaRPr lang="LID4096"/>
          </a:p>
        </p:txBody>
      </p:sp>
      <p:sp>
        <p:nvSpPr>
          <p:cNvPr id="7" name="Slide Number Placeholder 6"/>
          <p:cNvSpPr>
            <a:spLocks noGrp="1"/>
          </p:cNvSpPr>
          <p:nvPr>
            <p:ph type="sldNum" sz="quarter" idx="12"/>
          </p:nvPr>
        </p:nvSpPr>
        <p:spPr/>
        <p:txBody>
          <a:bodyPr/>
          <a:lstStyle/>
          <a:p>
            <a:fld id="{61D9886E-8C89-426F-892A-4259F883A6CD}" type="slidenum">
              <a:rPr lang="LID4096" smtClean="0"/>
              <a:t>‹#›</a:t>
            </a:fld>
            <a:endParaRPr lang="LID4096"/>
          </a:p>
        </p:txBody>
      </p:sp>
      <p:cxnSp>
        <p:nvCxnSpPr>
          <p:cNvPr id="17" name="Straight Connector 16"/>
          <p:cNvCxnSpPr/>
          <p:nvPr/>
        </p:nvCxnSpPr>
        <p:spPr>
          <a:xfrm>
            <a:off x="1448280" y="3205491"/>
            <a:ext cx="3269490"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179084924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grpSp>
        <p:nvGrpSpPr>
          <p:cNvPr id="8" name="Group 7"/>
          <p:cNvGrpSpPr/>
          <p:nvPr/>
        </p:nvGrpSpPr>
        <p:grpSpPr>
          <a:xfrm>
            <a:off x="7477387" y="482170"/>
            <a:ext cx="4074533" cy="5149101"/>
            <a:chOff x="7477387" y="482170"/>
            <a:chExt cx="4074533" cy="5149101"/>
          </a:xfrm>
        </p:grpSpPr>
        <p:sp>
          <p:nvSpPr>
            <p:cNvPr id="18" name="Rectangle 17"/>
            <p:cNvSpPr/>
            <p:nvPr/>
          </p:nvSpPr>
          <p:spPr bwMode="black">
            <a:xfrm>
              <a:off x="7477387" y="482170"/>
              <a:ext cx="4074533" cy="5149101"/>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sp>
        <p:sp>
          <p:nvSpPr>
            <p:cNvPr id="19" name="Rectangle 18"/>
            <p:cNvSpPr/>
            <p:nvPr/>
          </p:nvSpPr>
          <p:spPr bwMode="blackWhite">
            <a:xfrm>
              <a:off x="7790446" y="812506"/>
              <a:ext cx="3450289" cy="4466452"/>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title"/>
          </p:nvPr>
        </p:nvSpPr>
        <p:spPr>
          <a:xfrm>
            <a:off x="1451206" y="1129513"/>
            <a:ext cx="5532328" cy="1830584"/>
          </a:xfrm>
        </p:spPr>
        <p:txBody>
          <a:bodyPr anchor="b">
            <a:normAutofit/>
          </a:bodyPr>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8124389" y="1122542"/>
            <a:ext cx="2791171" cy="3866327"/>
          </a:xfrm>
          <a:solidFill>
            <a:schemeClr val="bg1">
              <a:lumMod val="85000"/>
            </a:schemeClr>
          </a:solidFill>
          <a:ln w="9525" cap="sq">
            <a:noFill/>
            <a:miter lim="800000"/>
          </a:ln>
          <a:effectLst/>
        </p:spPr>
        <p:txBody>
          <a:bodyPr anchor="t"/>
          <a:lstStyle>
            <a:lvl1pPr marL="0" indent="0" algn="ctr">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450329" y="3145992"/>
            <a:ext cx="5524404" cy="2003742"/>
          </a:xfrm>
        </p:spPr>
        <p:txBody>
          <a:bodyPr>
            <a:normAutofit/>
          </a:bodyPr>
          <a:lstStyle>
            <a:lvl1pPr marL="0" indent="0" algn="l">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a:xfrm>
            <a:off x="1447382" y="5469856"/>
            <a:ext cx="5527351" cy="320123"/>
          </a:xfrm>
        </p:spPr>
        <p:txBody>
          <a:bodyPr/>
          <a:lstStyle>
            <a:lvl1pPr algn="l">
              <a:defRPr/>
            </a:lvl1pPr>
          </a:lstStyle>
          <a:p>
            <a:fld id="{00D65B6E-BFD9-43A1-85DF-EF17DCFA67DE}" type="datetimeFigureOut">
              <a:rPr lang="LID4096" smtClean="0"/>
              <a:t>09/12/2021</a:t>
            </a:fld>
            <a:endParaRPr lang="LID4096"/>
          </a:p>
        </p:txBody>
      </p:sp>
      <p:sp>
        <p:nvSpPr>
          <p:cNvPr id="6" name="Footer Placeholder 5"/>
          <p:cNvSpPr>
            <a:spLocks noGrp="1"/>
          </p:cNvSpPr>
          <p:nvPr>
            <p:ph type="ftr" sz="quarter" idx="11"/>
          </p:nvPr>
        </p:nvSpPr>
        <p:spPr>
          <a:xfrm>
            <a:off x="1447382" y="318640"/>
            <a:ext cx="5541004" cy="320931"/>
          </a:xfrm>
        </p:spPr>
        <p:txBody>
          <a:bodyPr/>
          <a:lstStyle/>
          <a:p>
            <a:endParaRPr lang="LID4096"/>
          </a:p>
        </p:txBody>
      </p:sp>
      <p:sp>
        <p:nvSpPr>
          <p:cNvPr id="7" name="Slide Number Placeholder 6"/>
          <p:cNvSpPr>
            <a:spLocks noGrp="1"/>
          </p:cNvSpPr>
          <p:nvPr>
            <p:ph type="sldNum" sz="quarter" idx="12"/>
          </p:nvPr>
        </p:nvSpPr>
        <p:spPr/>
        <p:txBody>
          <a:bodyPr/>
          <a:lstStyle/>
          <a:p>
            <a:fld id="{61D9886E-8C89-426F-892A-4259F883A6CD}" type="slidenum">
              <a:rPr lang="LID4096" smtClean="0"/>
              <a:t>‹#›</a:t>
            </a:fld>
            <a:endParaRPr lang="LID4096"/>
          </a:p>
        </p:txBody>
      </p:sp>
      <p:cxnSp>
        <p:nvCxnSpPr>
          <p:cNvPr id="31" name="Straight Connector 30"/>
          <p:cNvCxnSpPr/>
          <p:nvPr/>
        </p:nvCxnSpPr>
        <p:spPr>
          <a:xfrm>
            <a:off x="1447382" y="3143605"/>
            <a:ext cx="5527351" cy="0"/>
          </a:xfrm>
          <a:prstGeom prst="line">
            <a:avLst/>
          </a:prstGeom>
          <a:ln w="31750"/>
        </p:spPr>
        <p:style>
          <a:lnRef idx="3">
            <a:schemeClr val="accent1"/>
          </a:lnRef>
          <a:fillRef idx="0">
            <a:schemeClr val="accent1"/>
          </a:fillRef>
          <a:effectRef idx="2">
            <a:schemeClr val="accent1"/>
          </a:effectRef>
          <a:fontRef idx="minor">
            <a:schemeClr val="tx1"/>
          </a:fontRef>
        </p:style>
      </p:cxnSp>
    </p:spTree>
    <p:extLst>
      <p:ext uri="{BB962C8B-B14F-4D97-AF65-F5344CB8AC3E}">
        <p14:creationId xmlns:p14="http://schemas.microsoft.com/office/powerpoint/2010/main" val="391471664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8" name="Rectangle 7"/>
          <p:cNvSpPr/>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7" name="Picture 6"/>
          <p:cNvPicPr>
            <a:picLocks noChangeAspect="1"/>
          </p:cNvPicPr>
          <p:nvPr/>
        </p:nvPicPr>
        <p:blipFill rotWithShape="1">
          <a:blip r:embed="rId13">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sp>
        <p:nvSpPr>
          <p:cNvPr id="2" name="Title Placeholder 1"/>
          <p:cNvSpPr>
            <a:spLocks noGrp="1"/>
          </p:cNvSpPr>
          <p:nvPr>
            <p:ph type="title"/>
          </p:nvPr>
        </p:nvSpPr>
        <p:spPr>
          <a:xfrm>
            <a:off x="1451579" y="804519"/>
            <a:ext cx="9603275" cy="1049235"/>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p:cNvSpPr>
            <a:spLocks noGrp="1"/>
          </p:cNvSpPr>
          <p:nvPr>
            <p:ph type="body" idx="1"/>
          </p:nvPr>
        </p:nvSpPr>
        <p:spPr>
          <a:xfrm>
            <a:off x="1451579" y="2015732"/>
            <a:ext cx="9603275" cy="345061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554138" y="330370"/>
            <a:ext cx="3500715" cy="309201"/>
          </a:xfrm>
          <a:prstGeom prst="rect">
            <a:avLst/>
          </a:prstGeom>
        </p:spPr>
        <p:txBody>
          <a:bodyPr vert="horz" lIns="91440" tIns="45720" rIns="91440" bIns="45720" rtlCol="0" anchor="ctr"/>
          <a:lstStyle>
            <a:lvl1pPr algn="r">
              <a:defRPr sz="1000">
                <a:solidFill>
                  <a:schemeClr val="tx1">
                    <a:tint val="75000"/>
                  </a:schemeClr>
                </a:solidFill>
              </a:defRPr>
            </a:lvl1pPr>
          </a:lstStyle>
          <a:p>
            <a:fld id="{00D65B6E-BFD9-43A1-85DF-EF17DCFA67DE}" type="datetimeFigureOut">
              <a:rPr lang="LID4096" smtClean="0"/>
              <a:t>09/12/2021</a:t>
            </a:fld>
            <a:endParaRPr lang="LID4096"/>
          </a:p>
        </p:txBody>
      </p:sp>
      <p:sp>
        <p:nvSpPr>
          <p:cNvPr id="5" name="Footer Placeholder 4"/>
          <p:cNvSpPr>
            <a:spLocks noGrp="1"/>
          </p:cNvSpPr>
          <p:nvPr>
            <p:ph type="ftr" sz="quarter" idx="3"/>
          </p:nvPr>
        </p:nvSpPr>
        <p:spPr>
          <a:xfrm>
            <a:off x="1451579" y="329307"/>
            <a:ext cx="5938836" cy="309201"/>
          </a:xfrm>
          <a:prstGeom prst="rect">
            <a:avLst/>
          </a:prstGeom>
        </p:spPr>
        <p:txBody>
          <a:bodyPr vert="horz" lIns="91440" tIns="45720" rIns="91440" bIns="45720" rtlCol="0" anchor="ctr"/>
          <a:lstStyle>
            <a:lvl1pPr algn="l">
              <a:defRPr sz="1000">
                <a:solidFill>
                  <a:schemeClr val="tx1">
                    <a:tint val="75000"/>
                  </a:schemeClr>
                </a:solidFill>
              </a:defRPr>
            </a:lvl1pPr>
          </a:lstStyle>
          <a:p>
            <a:endParaRPr lang="LID4096"/>
          </a:p>
        </p:txBody>
      </p:sp>
      <p:sp>
        <p:nvSpPr>
          <p:cNvPr id="6" name="Slide Number Placeholder 5"/>
          <p:cNvSpPr>
            <a:spLocks noGrp="1"/>
          </p:cNvSpPr>
          <p:nvPr>
            <p:ph type="sldNum" sz="quarter" idx="4"/>
          </p:nvPr>
        </p:nvSpPr>
        <p:spPr>
          <a:xfrm>
            <a:off x="480060" y="798973"/>
            <a:ext cx="811019" cy="503578"/>
          </a:xfrm>
          <a:prstGeom prst="rect">
            <a:avLst/>
          </a:prstGeom>
        </p:spPr>
        <p:txBody>
          <a:bodyPr vert="horz" lIns="91440" tIns="45720" rIns="91440" bIns="45720" rtlCol="0" anchor="t"/>
          <a:lstStyle>
            <a:lvl1pPr algn="r">
              <a:defRPr sz="2800">
                <a:solidFill>
                  <a:schemeClr val="accent1"/>
                </a:solidFill>
              </a:defRPr>
            </a:lvl1pPr>
          </a:lstStyle>
          <a:p>
            <a:fld id="{61D9886E-8C89-426F-892A-4259F883A6CD}" type="slidenum">
              <a:rPr lang="LID4096" smtClean="0"/>
              <a:t>‹#›</a:t>
            </a:fld>
            <a:endParaRPr lang="LID4096"/>
          </a:p>
        </p:txBody>
      </p:sp>
      <p:cxnSp>
        <p:nvCxnSpPr>
          <p:cNvPr id="10" name="Straight Connector 9"/>
          <p:cNvCxnSpPr/>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1222481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p:titleStyle>
    <p:bodyStyle>
      <a:lvl1pPr marL="228600" indent="-228600" algn="l" defTabSz="914400" rtl="0" eaLnBrk="1" latinLnBrk="0" hangingPunct="1">
        <a:lnSpc>
          <a:spcPct val="120000"/>
        </a:lnSpc>
        <a:spcBef>
          <a:spcPts val="1000"/>
        </a:spcBef>
        <a:buClr>
          <a:schemeClr val="accent1"/>
        </a:buClr>
        <a:buSzPct val="100000"/>
        <a:buFont typeface="Arial" panose="020B0604020202020204" pitchFamily="34" charset="0"/>
        <a:buChar char="•"/>
        <a:defRPr sz="2000" kern="1200">
          <a:solidFill>
            <a:schemeClr val="tx1"/>
          </a:solidFill>
          <a:effectLst/>
          <a:latin typeface="+mn-lt"/>
          <a:ea typeface="+mn-ea"/>
          <a:cs typeface="+mn-cs"/>
        </a:defRPr>
      </a:lvl1pPr>
      <a:lvl2pPr marL="685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800" kern="1200" cap="none" baseline="0">
          <a:solidFill>
            <a:schemeClr val="tx1"/>
          </a:solidFill>
          <a:effectLst/>
          <a:latin typeface="+mn-lt"/>
          <a:ea typeface="+mn-ea"/>
          <a:cs typeface="+mn-cs"/>
        </a:defRPr>
      </a:lvl2pPr>
      <a:lvl3pPr marL="1143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600" kern="1200">
          <a:solidFill>
            <a:schemeClr val="tx1"/>
          </a:solidFill>
          <a:effectLst/>
          <a:latin typeface="+mn-lt"/>
          <a:ea typeface="+mn-ea"/>
          <a:cs typeface="+mn-cs"/>
        </a:defRPr>
      </a:lvl3pPr>
      <a:lvl4pPr marL="1600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400" kern="1200" cap="none" baseline="0">
          <a:solidFill>
            <a:schemeClr val="tx1"/>
          </a:solidFill>
          <a:effectLst/>
          <a:latin typeface="+mn-lt"/>
          <a:ea typeface="+mn-ea"/>
          <a:cs typeface="+mn-cs"/>
        </a:defRPr>
      </a:lvl4pPr>
      <a:lvl5pPr marL="20574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5pPr>
      <a:lvl6pPr marL="25146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6pPr>
      <a:lvl7pPr marL="29718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a:solidFill>
            <a:schemeClr val="tx1"/>
          </a:solidFill>
          <a:effectLst/>
          <a:latin typeface="+mn-lt"/>
          <a:ea typeface="+mn-ea"/>
          <a:cs typeface="+mn-cs"/>
        </a:defRPr>
      </a:lvl7pPr>
      <a:lvl8pPr marL="34290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8pPr>
      <a:lvl9pPr marL="3886200" indent="-228600" algn="l" defTabSz="914400" rtl="0" eaLnBrk="1" latinLnBrk="0" hangingPunct="1">
        <a:lnSpc>
          <a:spcPct val="120000"/>
        </a:lnSpc>
        <a:spcBef>
          <a:spcPts val="500"/>
        </a:spcBef>
        <a:buClr>
          <a:schemeClr val="accent1"/>
        </a:buClr>
        <a:buSzPct val="100000"/>
        <a:buFont typeface="Arial" panose="020B0604020202020204" pitchFamily="34" charset="0"/>
        <a:buChar char="•"/>
        <a:defRPr sz="1200" kern="1200" baseline="0">
          <a:solidFill>
            <a:schemeClr val="tx1"/>
          </a:solidFill>
          <a:effectLst/>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C0946F8-C2B1-4BC6-BE45-42B2CC0446BB}"/>
              </a:ext>
            </a:extLst>
          </p:cNvPr>
          <p:cNvSpPr>
            <a:spLocks noGrp="1"/>
          </p:cNvSpPr>
          <p:nvPr>
            <p:ph type="ctrTitle"/>
          </p:nvPr>
        </p:nvSpPr>
        <p:spPr/>
        <p:txBody>
          <a:bodyPr>
            <a:normAutofit fontScale="90000"/>
          </a:bodyPr>
          <a:lstStyle/>
          <a:p>
            <a:r>
              <a:rPr lang="el-GR" b="1" dirty="0"/>
              <a:t>ΕΙΣΑΓΩΓΗ ΛΟΓΟΤΕΧΝΙΑΣ</a:t>
            </a:r>
            <a:br>
              <a:rPr lang="el-GR" dirty="0"/>
            </a:br>
            <a:endParaRPr lang="LID4096" dirty="0"/>
          </a:p>
        </p:txBody>
      </p:sp>
      <p:sp>
        <p:nvSpPr>
          <p:cNvPr id="3" name="Subtitle 2">
            <a:extLst>
              <a:ext uri="{FF2B5EF4-FFF2-40B4-BE49-F238E27FC236}">
                <a16:creationId xmlns:a16="http://schemas.microsoft.com/office/drawing/2014/main" id="{9F99E701-CD62-41FF-B2BC-F27BB1760E8A}"/>
              </a:ext>
            </a:extLst>
          </p:cNvPr>
          <p:cNvSpPr>
            <a:spLocks noGrp="1"/>
          </p:cNvSpPr>
          <p:nvPr>
            <p:ph type="subTitle" idx="1"/>
          </p:nvPr>
        </p:nvSpPr>
        <p:spPr/>
        <p:txBody>
          <a:bodyPr>
            <a:normAutofit/>
          </a:bodyPr>
          <a:lstStyle/>
          <a:p>
            <a:r>
              <a:rPr lang="el-GR" dirty="0"/>
              <a:t>Γ ΓΥΜΝΑΣΙΟΥ							202</a:t>
            </a:r>
            <a:r>
              <a:rPr lang="en-US" dirty="0"/>
              <a:t>1</a:t>
            </a:r>
            <a:r>
              <a:rPr lang="el-GR" dirty="0"/>
              <a:t>-202</a:t>
            </a:r>
            <a:r>
              <a:rPr lang="en-US" dirty="0"/>
              <a:t>2</a:t>
            </a:r>
            <a:endParaRPr lang="LID4096" dirty="0"/>
          </a:p>
        </p:txBody>
      </p:sp>
    </p:spTree>
    <p:extLst>
      <p:ext uri="{BB962C8B-B14F-4D97-AF65-F5344CB8AC3E}">
        <p14:creationId xmlns:p14="http://schemas.microsoft.com/office/powerpoint/2010/main" val="2776929280"/>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graphicFrame>
        <p:nvGraphicFramePr>
          <p:cNvPr id="4" name="Content Placeholder 3">
            <a:extLst>
              <a:ext uri="{FF2B5EF4-FFF2-40B4-BE49-F238E27FC236}">
                <a16:creationId xmlns:a16="http://schemas.microsoft.com/office/drawing/2014/main" id="{89198268-76CB-45AF-BC5E-BF98CC79F744}"/>
              </a:ext>
            </a:extLst>
          </p:cNvPr>
          <p:cNvGraphicFramePr>
            <a:graphicFrameLocks noGrp="1"/>
          </p:cNvGraphicFramePr>
          <p:nvPr>
            <p:ph idx="1"/>
            <p:extLst>
              <p:ext uri="{D42A27DB-BD31-4B8C-83A1-F6EECF244321}">
                <p14:modId xmlns:p14="http://schemas.microsoft.com/office/powerpoint/2010/main" val="4043348818"/>
              </p:ext>
            </p:extLst>
          </p:nvPr>
        </p:nvGraphicFramePr>
        <p:xfrm>
          <a:off x="1207363" y="2588086"/>
          <a:ext cx="9603275" cy="2808377"/>
        </p:xfrm>
        <a:graphic>
          <a:graphicData uri="http://schemas.openxmlformats.org/drawingml/2006/table">
            <a:tbl>
              <a:tblPr firstRow="1" firstCol="1" bandRow="1">
                <a:tableStyleId>{5C22544A-7EE6-4342-B048-85BDC9FD1C3A}</a:tableStyleId>
              </a:tblPr>
              <a:tblGrid>
                <a:gridCol w="2292282">
                  <a:extLst>
                    <a:ext uri="{9D8B030D-6E8A-4147-A177-3AD203B41FA5}">
                      <a16:colId xmlns:a16="http://schemas.microsoft.com/office/drawing/2014/main" val="740809291"/>
                    </a:ext>
                  </a:extLst>
                </a:gridCol>
                <a:gridCol w="2517124">
                  <a:extLst>
                    <a:ext uri="{9D8B030D-6E8A-4147-A177-3AD203B41FA5}">
                      <a16:colId xmlns:a16="http://schemas.microsoft.com/office/drawing/2014/main" val="630460939"/>
                    </a:ext>
                  </a:extLst>
                </a:gridCol>
                <a:gridCol w="2461370">
                  <a:extLst>
                    <a:ext uri="{9D8B030D-6E8A-4147-A177-3AD203B41FA5}">
                      <a16:colId xmlns:a16="http://schemas.microsoft.com/office/drawing/2014/main" val="1100178588"/>
                    </a:ext>
                  </a:extLst>
                </a:gridCol>
                <a:gridCol w="2332499">
                  <a:extLst>
                    <a:ext uri="{9D8B030D-6E8A-4147-A177-3AD203B41FA5}">
                      <a16:colId xmlns:a16="http://schemas.microsoft.com/office/drawing/2014/main" val="4258083278"/>
                    </a:ext>
                  </a:extLst>
                </a:gridCol>
              </a:tblGrid>
              <a:tr h="474688">
                <a:tc>
                  <a:txBody>
                    <a:bodyPr/>
                    <a:lstStyle/>
                    <a:p>
                      <a:pPr>
                        <a:lnSpc>
                          <a:spcPct val="107000"/>
                        </a:lnSpc>
                        <a:spcAft>
                          <a:spcPts val="0"/>
                        </a:spcAft>
                      </a:pPr>
                      <a:r>
                        <a:rPr lang="el-GR" sz="1800" u="sng" dirty="0">
                          <a:effectLst/>
                        </a:rPr>
                        <a:t>Λογοτεχνικά γένη</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dirty="0">
                          <a:effectLst/>
                        </a:rPr>
                        <a:t>Αφήγηση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dirty="0">
                          <a:effectLst/>
                        </a:rPr>
                        <a:t>Ποίηση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a:effectLst/>
                        </a:rPr>
                        <a:t>Δράμα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1740512781"/>
                  </a:ext>
                </a:extLst>
              </a:tr>
              <a:tr h="2332578">
                <a:tc>
                  <a:txBody>
                    <a:bodyPr/>
                    <a:lstStyle/>
                    <a:p>
                      <a:pPr>
                        <a:lnSpc>
                          <a:spcPct val="107000"/>
                        </a:lnSpc>
                        <a:spcAft>
                          <a:spcPts val="0"/>
                        </a:spcAft>
                      </a:pPr>
                      <a:r>
                        <a:rPr lang="el-GR" sz="1800" u="sng" dirty="0">
                          <a:effectLst/>
                        </a:rPr>
                        <a:t>Λογοτεχνικά είδη </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dirty="0">
                          <a:effectLst/>
                        </a:rPr>
                        <a:t>Μυθιστόρημα</a:t>
                      </a:r>
                    </a:p>
                    <a:p>
                      <a:pPr>
                        <a:lnSpc>
                          <a:spcPct val="107000"/>
                        </a:lnSpc>
                        <a:spcAft>
                          <a:spcPts val="0"/>
                        </a:spcAft>
                      </a:pPr>
                      <a:r>
                        <a:rPr lang="el-GR" sz="1800" dirty="0">
                          <a:effectLst/>
                        </a:rPr>
                        <a:t>Διήγημα </a:t>
                      </a:r>
                    </a:p>
                    <a:p>
                      <a:pPr>
                        <a:lnSpc>
                          <a:spcPct val="107000"/>
                        </a:lnSpc>
                        <a:spcAft>
                          <a:spcPts val="0"/>
                        </a:spcAft>
                      </a:pPr>
                      <a:r>
                        <a:rPr lang="el-GR" sz="1800" dirty="0">
                          <a:effectLst/>
                        </a:rPr>
                        <a:t>Νουβέλα</a:t>
                      </a:r>
                    </a:p>
                    <a:p>
                      <a:pPr>
                        <a:lnSpc>
                          <a:spcPct val="107000"/>
                        </a:lnSpc>
                        <a:spcAft>
                          <a:spcPts val="0"/>
                        </a:spcAft>
                      </a:pPr>
                      <a:r>
                        <a:rPr lang="el-GR" sz="1800" dirty="0">
                          <a:effectLst/>
                        </a:rPr>
                        <a:t>Παραμύθι</a:t>
                      </a:r>
                    </a:p>
                    <a:p>
                      <a:pPr>
                        <a:lnSpc>
                          <a:spcPct val="107000"/>
                        </a:lnSpc>
                        <a:spcAft>
                          <a:spcPts val="0"/>
                        </a:spcAft>
                      </a:pPr>
                      <a:r>
                        <a:rPr lang="el-GR" sz="1800" dirty="0">
                          <a:effectLst/>
                        </a:rPr>
                        <a:t>Ταξιδιωτική λογοτεχνία </a:t>
                      </a:r>
                    </a:p>
                    <a:p>
                      <a:pPr>
                        <a:lnSpc>
                          <a:spcPct val="107000"/>
                        </a:lnSpc>
                        <a:spcAft>
                          <a:spcPts val="0"/>
                        </a:spcAft>
                      </a:pPr>
                      <a:r>
                        <a:rPr lang="el-GR" sz="1800" dirty="0">
                          <a:effectLst/>
                        </a:rPr>
                        <a:t>Βιογραφία</a:t>
                      </a:r>
                    </a:p>
                    <a:p>
                      <a:pPr>
                        <a:lnSpc>
                          <a:spcPct val="107000"/>
                        </a:lnSpc>
                        <a:spcAft>
                          <a:spcPts val="0"/>
                        </a:spcAft>
                      </a:pPr>
                      <a:r>
                        <a:rPr lang="el-GR" sz="1800" dirty="0">
                          <a:effectLst/>
                        </a:rPr>
                        <a:t>Αυτοβιογραφία</a:t>
                      </a:r>
                    </a:p>
                    <a:p>
                      <a:pPr>
                        <a:lnSpc>
                          <a:spcPct val="107000"/>
                        </a:lnSpc>
                        <a:spcAft>
                          <a:spcPts val="0"/>
                        </a:spcAft>
                      </a:pPr>
                      <a:r>
                        <a:rPr lang="el-GR" sz="1800" dirty="0">
                          <a:effectLst/>
                        </a:rPr>
                        <a:t>Κ.α.</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u="sng">
                          <a:effectLst/>
                        </a:rPr>
                        <a:t>Επώνυμη – ανώνυμη</a:t>
                      </a:r>
                      <a:endParaRPr lang="el-GR" sz="1800">
                        <a:effectLst/>
                      </a:endParaRPr>
                    </a:p>
                    <a:p>
                      <a:pPr>
                        <a:lnSpc>
                          <a:spcPct val="107000"/>
                        </a:lnSpc>
                        <a:spcAft>
                          <a:spcPts val="0"/>
                        </a:spcAft>
                      </a:pPr>
                      <a:r>
                        <a:rPr lang="el-GR" sz="1800">
                          <a:effectLst/>
                        </a:rPr>
                        <a:t>Επική</a:t>
                      </a:r>
                    </a:p>
                    <a:p>
                      <a:pPr>
                        <a:lnSpc>
                          <a:spcPct val="107000"/>
                        </a:lnSpc>
                        <a:spcAft>
                          <a:spcPts val="0"/>
                        </a:spcAft>
                      </a:pPr>
                      <a:r>
                        <a:rPr lang="el-GR" sz="1800">
                          <a:effectLst/>
                        </a:rPr>
                        <a:t>Λυρική</a:t>
                      </a:r>
                    </a:p>
                    <a:p>
                      <a:pPr>
                        <a:lnSpc>
                          <a:spcPct val="107000"/>
                        </a:lnSpc>
                        <a:spcAft>
                          <a:spcPts val="0"/>
                        </a:spcAft>
                      </a:pPr>
                      <a:r>
                        <a:rPr lang="el-GR" sz="1800">
                          <a:effectLst/>
                        </a:rPr>
                        <a:t>Δραματική</a:t>
                      </a:r>
                      <a:r>
                        <a:rPr lang="el-GR" sz="1800" u="sng">
                          <a:effectLst/>
                        </a:rPr>
                        <a:t> </a:t>
                      </a:r>
                      <a:endParaRPr lang="el-GR" sz="180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tc>
                  <a:txBody>
                    <a:bodyPr/>
                    <a:lstStyle/>
                    <a:p>
                      <a:pPr>
                        <a:lnSpc>
                          <a:spcPct val="107000"/>
                        </a:lnSpc>
                        <a:spcAft>
                          <a:spcPts val="0"/>
                        </a:spcAft>
                      </a:pPr>
                      <a:r>
                        <a:rPr lang="el-GR" sz="1800" dirty="0">
                          <a:effectLst/>
                        </a:rPr>
                        <a:t>Τραγωδία</a:t>
                      </a:r>
                    </a:p>
                    <a:p>
                      <a:pPr>
                        <a:lnSpc>
                          <a:spcPct val="107000"/>
                        </a:lnSpc>
                        <a:spcAft>
                          <a:spcPts val="0"/>
                        </a:spcAft>
                      </a:pPr>
                      <a:r>
                        <a:rPr lang="el-GR" sz="1800" dirty="0">
                          <a:effectLst/>
                        </a:rPr>
                        <a:t>Κωμωδία</a:t>
                      </a:r>
                    </a:p>
                    <a:p>
                      <a:pPr>
                        <a:lnSpc>
                          <a:spcPct val="107000"/>
                        </a:lnSpc>
                        <a:spcAft>
                          <a:spcPts val="0"/>
                        </a:spcAft>
                      </a:pPr>
                      <a:r>
                        <a:rPr lang="el-GR" sz="1800" dirty="0">
                          <a:effectLst/>
                        </a:rPr>
                        <a:t>Μελόδραμα</a:t>
                      </a:r>
                    </a:p>
                    <a:p>
                      <a:pPr>
                        <a:lnSpc>
                          <a:spcPct val="107000"/>
                        </a:lnSpc>
                        <a:spcAft>
                          <a:spcPts val="0"/>
                        </a:spcAft>
                      </a:pPr>
                      <a:r>
                        <a:rPr lang="el-GR" sz="1800" dirty="0">
                          <a:effectLst/>
                        </a:rPr>
                        <a:t>Μιούζικαλ</a:t>
                      </a:r>
                    </a:p>
                    <a:p>
                      <a:pPr>
                        <a:lnSpc>
                          <a:spcPct val="107000"/>
                        </a:lnSpc>
                        <a:spcAft>
                          <a:spcPts val="0"/>
                        </a:spcAft>
                      </a:pPr>
                      <a:r>
                        <a:rPr lang="el-GR" sz="1800" dirty="0">
                          <a:effectLst/>
                        </a:rPr>
                        <a:t>Κ.α.</a:t>
                      </a:r>
                      <a:endParaRPr lang="el-GR" sz="1800" dirty="0">
                        <a:effectLst/>
                        <a:latin typeface="Calibri" panose="020F0502020204030204" pitchFamily="34" charset="0"/>
                        <a:ea typeface="Calibri" panose="020F0502020204030204" pitchFamily="34" charset="0"/>
                        <a:cs typeface="Arial" panose="020B0604020202020204" pitchFamily="34" charset="0"/>
                      </a:endParaRPr>
                    </a:p>
                  </a:txBody>
                  <a:tcPr marL="68580" marR="68580" marT="0" marB="0"/>
                </a:tc>
                <a:extLst>
                  <a:ext uri="{0D108BD9-81ED-4DB2-BD59-A6C34878D82A}">
                    <a16:rowId xmlns:a16="http://schemas.microsoft.com/office/drawing/2014/main" val="2246795308"/>
                  </a:ext>
                </a:extLst>
              </a:tr>
            </a:tbl>
          </a:graphicData>
        </a:graphic>
      </p:graphicFrame>
      <p:sp>
        <p:nvSpPr>
          <p:cNvPr id="6" name="Rectangle 5">
            <a:extLst>
              <a:ext uri="{FF2B5EF4-FFF2-40B4-BE49-F238E27FC236}">
                <a16:creationId xmlns:a16="http://schemas.microsoft.com/office/drawing/2014/main" id="{106603F1-E7CE-4B0F-BE1D-8334BDC9BFF4}"/>
              </a:ext>
            </a:extLst>
          </p:cNvPr>
          <p:cNvSpPr/>
          <p:nvPr/>
        </p:nvSpPr>
        <p:spPr>
          <a:xfrm>
            <a:off x="1660849" y="1707502"/>
            <a:ext cx="9993086" cy="774956"/>
          </a:xfrm>
          <a:prstGeom prst="rect">
            <a:avLst/>
          </a:prstGeom>
        </p:spPr>
        <p:txBody>
          <a:bodyPr wrap="square">
            <a:spAutoFit/>
          </a:bodyPr>
          <a:lstStyle/>
          <a:p>
            <a:pPr>
              <a:lnSpc>
                <a:spcPct val="107000"/>
              </a:lnSpc>
              <a:spcAft>
                <a:spcPts val="800"/>
              </a:spcAft>
            </a:pPr>
            <a:endParaRPr lang="el-GR" b="1" u="sng" dirty="0">
              <a:latin typeface="Palatino Linotype" panose="02040502050505030304" pitchFamily="18" charset="0"/>
              <a:ea typeface="Calibri" panose="020F0502020204030204" pitchFamily="34" charset="0"/>
              <a:cs typeface="Arial" panose="020B0604020202020204" pitchFamily="34" charset="0"/>
            </a:endParaRPr>
          </a:p>
          <a:p>
            <a:pPr>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Λογοτεχνικά είδη: (είναι μικρότερες υποδιαιρέσεις των λογοτεχνικών γενών)</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53466476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7" name="Rectangle 6">
            <a:extLst>
              <a:ext uri="{FF2B5EF4-FFF2-40B4-BE49-F238E27FC236}">
                <a16:creationId xmlns:a16="http://schemas.microsoft.com/office/drawing/2014/main" id="{2E458F4C-4FF5-4F92-83DB-98B820FAC3CE}"/>
              </a:ext>
            </a:extLst>
          </p:cNvPr>
          <p:cNvSpPr/>
          <p:nvPr/>
        </p:nvSpPr>
        <p:spPr>
          <a:xfrm>
            <a:off x="1172697" y="2071572"/>
            <a:ext cx="10161037" cy="2952090"/>
          </a:xfrm>
          <a:prstGeom prst="rect">
            <a:avLst/>
          </a:prstGeom>
        </p:spPr>
        <p:txBody>
          <a:bodyPr wrap="square">
            <a:spAutoFit/>
          </a:bodyPr>
          <a:lstStyle/>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Μυθιστόρημα: </a:t>
            </a:r>
            <a:r>
              <a:rPr lang="el-GR" dirty="0">
                <a:latin typeface="Palatino Linotype" panose="02040502050505030304" pitchFamily="18" charset="0"/>
                <a:ea typeface="Calibri" panose="020F0502020204030204" pitchFamily="34" charset="0"/>
                <a:cs typeface="Arial" panose="020B0604020202020204" pitchFamily="34" charset="0"/>
              </a:rPr>
              <a:t>είναι μια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εκτεταμένη αφήγηση</a:t>
            </a:r>
            <a:r>
              <a:rPr lang="el-GR" dirty="0">
                <a:latin typeface="Palatino Linotype" panose="02040502050505030304" pitchFamily="18" charset="0"/>
                <a:ea typeface="Calibri" panose="020F0502020204030204" pitchFamily="34" charset="0"/>
                <a:cs typeface="Arial" panose="020B0604020202020204" pitchFamily="34" charset="0"/>
              </a:rPr>
              <a:t>. Η ιστορία έχει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πολλές πτυχές</a:t>
            </a:r>
            <a:r>
              <a:rPr lang="el-GR" dirty="0">
                <a:latin typeface="Palatino Linotype" panose="02040502050505030304" pitchFamily="18" charset="0"/>
                <a:ea typeface="Calibri" panose="020F0502020204030204" pitchFamily="34" charset="0"/>
                <a:cs typeface="Arial" panose="020B0604020202020204" pitchFamily="34" charset="0"/>
              </a:rPr>
              <a:t>, είναι πολύπλοκη, με πολλά επεισόδια και εξελίσσεται σε πολλά επίπεδα χώρου και χρόνου. Οι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ήρωες διαγράφονται με ολοκληρωμένο τρόπο.</a:t>
            </a:r>
            <a:endParaRPr lang="el-GR"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Διήγημα: </a:t>
            </a:r>
            <a:r>
              <a:rPr lang="el-GR" dirty="0">
                <a:latin typeface="Palatino Linotype" panose="02040502050505030304" pitchFamily="18" charset="0"/>
                <a:ea typeface="Calibri" panose="020F0502020204030204" pitchFamily="34" charset="0"/>
                <a:cs typeface="Arial" panose="020B0604020202020204" pitchFamily="34" charset="0"/>
              </a:rPr>
              <a:t>είναι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σύντομη αφήγηση, </a:t>
            </a:r>
            <a:r>
              <a:rPr lang="el-GR" dirty="0">
                <a:latin typeface="Palatino Linotype" panose="02040502050505030304" pitchFamily="18" charset="0"/>
                <a:ea typeface="Calibri" panose="020F0502020204030204" pitchFamily="34" charset="0"/>
                <a:cs typeface="Arial" panose="020B0604020202020204" pitchFamily="34" charset="0"/>
              </a:rPr>
              <a:t>με αρχή, μέση και τέλος, η έκταση της οποίας ποικίλλει. Συνδυάζει λιτότητα και πυκνότητα τόσο στη γλώσσα όσο και στο περιεχόμενο.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Η ιστορία επικεντρώνεται γύρω από ένα βασικό γεγονός, με έναν κεντρικό ήρωα.</a:t>
            </a:r>
            <a:endParaRPr lang="el-GR"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Νουβέλα: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σε έκταση είναι ανάμεσα στο διήγημα και το μυθιστόρημα</a:t>
            </a:r>
            <a:r>
              <a:rPr lang="el-GR" dirty="0">
                <a:latin typeface="Palatino Linotype" panose="02040502050505030304" pitchFamily="18" charset="0"/>
                <a:ea typeface="Calibri" panose="020F0502020204030204" pitchFamily="34" charset="0"/>
                <a:cs typeface="Arial" panose="020B0604020202020204" pitchFamily="34" charset="0"/>
              </a:rPr>
              <a:t>. Εξιστορεί γεγονότα σύγχρονα της εποχής που γράφτηκε, πραγματικά ή φανταστικά.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Έχει ηθογραφικά στοιχεία </a:t>
            </a:r>
            <a:r>
              <a:rPr lang="el-GR" dirty="0">
                <a:latin typeface="Palatino Linotype" panose="02040502050505030304" pitchFamily="18" charset="0"/>
                <a:ea typeface="Calibri" panose="020F0502020204030204" pitchFamily="34" charset="0"/>
                <a:cs typeface="Arial" panose="020B0604020202020204" pitchFamily="34" charset="0"/>
              </a:rPr>
              <a:t>και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ψυχογραφίες των ηρώων</a:t>
            </a:r>
            <a:r>
              <a:rPr lang="el-GR" dirty="0">
                <a:latin typeface="Palatino Linotype" panose="02040502050505030304" pitchFamily="18" charset="0"/>
                <a:ea typeface="Calibri" panose="020F0502020204030204" pitchFamily="34" charset="0"/>
                <a:cs typeface="Arial" panose="020B0604020202020204" pitchFamily="34" charset="0"/>
              </a:rPr>
              <a:t>, δεν εμβαθύνει όμως εξίσου στην πλοκή.</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4575816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3" name="Rectangle 2">
            <a:extLst>
              <a:ext uri="{FF2B5EF4-FFF2-40B4-BE49-F238E27FC236}">
                <a16:creationId xmlns:a16="http://schemas.microsoft.com/office/drawing/2014/main" id="{465527F6-FB7D-44D4-A614-E0BC4FF921E5}"/>
              </a:ext>
            </a:extLst>
          </p:cNvPr>
          <p:cNvSpPr/>
          <p:nvPr/>
        </p:nvSpPr>
        <p:spPr>
          <a:xfrm>
            <a:off x="1222310" y="1964881"/>
            <a:ext cx="9909110" cy="4077335"/>
          </a:xfrm>
          <a:prstGeom prst="rect">
            <a:avLst/>
          </a:prstGeom>
        </p:spPr>
        <p:txBody>
          <a:bodyPr wrap="square">
            <a:spAutoFit/>
          </a:bodyPr>
          <a:lstStyle/>
          <a:p>
            <a:pPr algn="just">
              <a:lnSpc>
                <a:spcPct val="107000"/>
              </a:lnSpc>
              <a:spcAft>
                <a:spcPts val="800"/>
              </a:spcAft>
            </a:pPr>
            <a:r>
              <a:rPr lang="el-GR" sz="1600" b="1" u="sng" dirty="0">
                <a:latin typeface="Palatino Linotype" panose="02040502050505030304" pitchFamily="18" charset="0"/>
                <a:ea typeface="Calibri" panose="020F0502020204030204" pitchFamily="34" charset="0"/>
                <a:cs typeface="Arial" panose="020B0604020202020204" pitchFamily="34" charset="0"/>
              </a:rPr>
              <a:t>Παραμύθι: </a:t>
            </a:r>
            <a:r>
              <a:rPr lang="el-GR" sz="1600" dirty="0">
                <a:latin typeface="Palatino Linotype" panose="02040502050505030304" pitchFamily="18" charset="0"/>
                <a:ea typeface="Calibri" panose="020F0502020204030204" pitchFamily="34" charset="0"/>
                <a:cs typeface="Arial" panose="020B0604020202020204" pitchFamily="34" charset="0"/>
              </a:rPr>
              <a:t>είναι </a:t>
            </a:r>
            <a:r>
              <a:rPr lang="el-GR" sz="1600" dirty="0">
                <a:highlight>
                  <a:srgbClr val="FFFF00"/>
                </a:highlight>
                <a:latin typeface="Palatino Linotype" panose="02040502050505030304" pitchFamily="18" charset="0"/>
                <a:ea typeface="Calibri" panose="020F0502020204030204" pitchFamily="34" charset="0"/>
                <a:cs typeface="Arial" panose="020B0604020202020204" pitchFamily="34" charset="0"/>
              </a:rPr>
              <a:t>φανταστική διήγηση </a:t>
            </a:r>
            <a:r>
              <a:rPr lang="el-GR" sz="1600" dirty="0">
                <a:latin typeface="Palatino Linotype" panose="02040502050505030304" pitchFamily="18" charset="0"/>
                <a:ea typeface="Calibri" panose="020F0502020204030204" pitchFamily="34" charset="0"/>
                <a:cs typeface="Arial" panose="020B0604020202020204" pitchFamily="34" charset="0"/>
              </a:rPr>
              <a:t>που συνήθως αποτελείται από πολλά διαδοχικά επεισόδια. Η υπόθεση του δε δεσμεύεται από τον τόπο και τον χρόνο και τα πρόσωπά του είναι φανταστικά. Το παραμύθι συγκινεί και ψυχαγωγεί τον αναγνώστη.</a:t>
            </a:r>
            <a:endParaRPr lang="el-G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1600" b="1" u="sng" dirty="0">
                <a:latin typeface="Palatino Linotype" panose="02040502050505030304" pitchFamily="18" charset="0"/>
                <a:ea typeface="Calibri" panose="020F0502020204030204" pitchFamily="34" charset="0"/>
                <a:cs typeface="Arial" panose="020B0604020202020204" pitchFamily="34" charset="0"/>
              </a:rPr>
              <a:t>Ταξιδιωτική λογοτεχνία:  </a:t>
            </a:r>
            <a:r>
              <a:rPr lang="el-GR" sz="1600" dirty="0">
                <a:highlight>
                  <a:srgbClr val="FFFF00"/>
                </a:highlight>
                <a:latin typeface="Palatino Linotype" panose="02040502050505030304" pitchFamily="18" charset="0"/>
                <a:ea typeface="Calibri" panose="020F0502020204030204" pitchFamily="34" charset="0"/>
                <a:cs typeface="Arial" panose="020B0604020202020204" pitchFamily="34" charset="0"/>
              </a:rPr>
              <a:t>ο αφηγητής μας μεταφέρει τις εντυπώσεις του από μια χώρα ή μια περιοχή που έχει επισκεφθεί. </a:t>
            </a:r>
            <a:r>
              <a:rPr lang="el-GR" sz="1600" dirty="0">
                <a:latin typeface="Palatino Linotype" panose="02040502050505030304" pitchFamily="18" charset="0"/>
                <a:ea typeface="Calibri" panose="020F0502020204030204" pitchFamily="34" charset="0"/>
                <a:cs typeface="Arial" panose="020B0604020202020204" pitchFamily="34" charset="0"/>
              </a:rPr>
              <a:t>Περιλαμβάνει τις εντυπώσεις του για τον τόπο, την ιστορία του, τους ανθρώπους, τη νοοτροπία και τον τρόπο ζωής τους. Έχει έντονο το προσωπικό και το υποκειμενικό στοιχείο. Είναι γραμμένη με ιδιαίτερο ύφος και τεχνική.</a:t>
            </a:r>
            <a:endParaRPr lang="el-G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1600" b="1" u="sng" dirty="0">
                <a:latin typeface="Palatino Linotype" panose="02040502050505030304" pitchFamily="18" charset="0"/>
                <a:ea typeface="Calibri" panose="020F0502020204030204" pitchFamily="34" charset="0"/>
                <a:cs typeface="Arial" panose="020B0604020202020204" pitchFamily="34" charset="0"/>
              </a:rPr>
              <a:t>Βιογραφία:  </a:t>
            </a:r>
            <a:r>
              <a:rPr lang="el-GR" sz="1600" dirty="0">
                <a:highlight>
                  <a:srgbClr val="FFFF00"/>
                </a:highlight>
                <a:latin typeface="Palatino Linotype" panose="02040502050505030304" pitchFamily="18" charset="0"/>
                <a:ea typeface="Calibri" panose="020F0502020204030204" pitchFamily="34" charset="0"/>
                <a:cs typeface="Arial" panose="020B0604020202020204" pitchFamily="34" charset="0"/>
              </a:rPr>
              <a:t>η αφήγηση της ζωής ενός επιφανούς ανθρώπου </a:t>
            </a:r>
            <a:r>
              <a:rPr lang="el-GR" sz="1600" dirty="0">
                <a:latin typeface="Palatino Linotype" panose="02040502050505030304" pitchFamily="18" charset="0"/>
                <a:ea typeface="Calibri" panose="020F0502020204030204" pitchFamily="34" charset="0"/>
                <a:cs typeface="Arial" panose="020B0604020202020204" pitchFamily="34" charset="0"/>
              </a:rPr>
              <a:t>ή ιστορικού προσώπου γραμμένη από κάποιον τρίτο.</a:t>
            </a:r>
            <a:endParaRPr lang="el-GR" sz="1600"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sz="1600" b="1" u="sng" dirty="0">
                <a:latin typeface="Palatino Linotype" panose="02040502050505030304" pitchFamily="18" charset="0"/>
                <a:ea typeface="Calibri" panose="020F0502020204030204" pitchFamily="34" charset="0"/>
                <a:cs typeface="Arial" panose="020B0604020202020204" pitchFamily="34" charset="0"/>
              </a:rPr>
              <a:t>Αυτοβιογραφία:</a:t>
            </a:r>
            <a:r>
              <a:rPr lang="el-GR" sz="1600" dirty="0">
                <a:latin typeface="Palatino Linotype" panose="02040502050505030304" pitchFamily="18" charset="0"/>
                <a:ea typeface="Calibri" panose="020F0502020204030204" pitchFamily="34" charset="0"/>
                <a:cs typeface="Arial" panose="020B0604020202020204" pitchFamily="34" charset="0"/>
              </a:rPr>
              <a:t> </a:t>
            </a:r>
            <a:r>
              <a:rPr lang="el-GR" sz="1600" dirty="0">
                <a:highlight>
                  <a:srgbClr val="FFFF00"/>
                </a:highlight>
                <a:latin typeface="Palatino Linotype" panose="02040502050505030304" pitchFamily="18" charset="0"/>
                <a:ea typeface="Calibri" panose="020F0502020204030204" pitchFamily="34" charset="0"/>
                <a:cs typeface="Arial" panose="020B0604020202020204" pitchFamily="34" charset="0"/>
              </a:rPr>
              <a:t>ένας άνθρωπος αφηγείται την ιστορία της ζωής του ή ένα μέρος της. </a:t>
            </a:r>
            <a:r>
              <a:rPr lang="el-GR" sz="1600" dirty="0">
                <a:latin typeface="Palatino Linotype" panose="02040502050505030304" pitchFamily="18" charset="0"/>
                <a:ea typeface="Calibri" panose="020F0502020204030204" pitchFamily="34" charset="0"/>
                <a:cs typeface="Arial" panose="020B0604020202020204" pitchFamily="34" charset="0"/>
              </a:rPr>
              <a:t>Γράφεται σε χρόνο αρκετά μεταγενέστερο από τα όσα εξιστορεί (διακρίνεται από τα απομνημονεύματα, όπου δίνεται έμφαση στη συμμετοχή του αφηγητή σε ιστορικά γεγονότα και από το ημερολόγιο το οποίο δεν έχει ιδιαίτερη συνοχή και γράφεται με μικρή ή μηδενική απόσταση από τα συμβάντα που καταγράφει).</a:t>
            </a:r>
            <a:endParaRPr lang="el-GR" sz="1600"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87178771"/>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157275"/>
          </a:xfrm>
          <a:prstGeom prst="rect">
            <a:avLst/>
          </a:prstGeom>
        </p:spPr>
        <p:txBody>
          <a:bodyPr wrap="square">
            <a:spAutoFit/>
          </a:bodyPr>
          <a:lstStyle/>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Ποίηση:  </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Επώνυμη (προσωπική): </a:t>
            </a:r>
            <a:r>
              <a:rPr lang="el-GR" dirty="0">
                <a:latin typeface="Palatino Linotype" panose="02040502050505030304" pitchFamily="18" charset="0"/>
                <a:ea typeface="Calibri" panose="020F0502020204030204" pitchFamily="34" charset="0"/>
                <a:cs typeface="Arial" panose="020B0604020202020204" pitchFamily="34" charset="0"/>
              </a:rPr>
              <a:t>όσα κείμενα έχουν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γραφτεί από γνωστούς ποιητές</a:t>
            </a:r>
            <a:r>
              <a:rPr lang="el-GR"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Ανώνυμη (απρόσωπη): </a:t>
            </a:r>
            <a:r>
              <a:rPr lang="el-GR" dirty="0">
                <a:latin typeface="Palatino Linotype" panose="02040502050505030304" pitchFamily="18" charset="0"/>
                <a:ea typeface="Calibri" panose="020F0502020204030204" pitchFamily="34" charset="0"/>
                <a:cs typeface="Arial" panose="020B0604020202020204" pitchFamily="34" charset="0"/>
              </a:rPr>
              <a:t>τα έργα των οποίων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ο αρχικός δημιουργός παραμένει άγνωστος</a:t>
            </a:r>
            <a:r>
              <a:rPr lang="el-GR" dirty="0">
                <a:latin typeface="Palatino Linotype" panose="02040502050505030304" pitchFamily="18" charset="0"/>
                <a:ea typeface="Calibri" panose="020F0502020204030204" pitchFamily="34" charset="0"/>
                <a:cs typeface="Arial" panose="020B0604020202020204" pitchFamily="34" charset="0"/>
              </a:rPr>
              <a:t>.</a:t>
            </a:r>
          </a:p>
          <a:p>
            <a:pPr algn="just">
              <a:lnSpc>
                <a:spcPct val="107000"/>
              </a:lnSpc>
              <a:spcAft>
                <a:spcPts val="800"/>
              </a:spcAft>
            </a:pP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Courier New" panose="02070309020205020404" pitchFamily="49" charset="0"/>
              <a:buChar char="o"/>
            </a:pPr>
            <a:r>
              <a:rPr lang="el-GR" b="1" dirty="0">
                <a:latin typeface="Palatino Linotype" panose="02040502050505030304" pitchFamily="18" charset="0"/>
                <a:ea typeface="Calibri" panose="020F0502020204030204" pitchFamily="34" charset="0"/>
                <a:cs typeface="Arial" panose="020B0604020202020204" pitchFamily="34" charset="0"/>
              </a:rPr>
              <a:t>Επική: </a:t>
            </a:r>
            <a:r>
              <a:rPr lang="el-GR" dirty="0">
                <a:latin typeface="Palatino Linotype" panose="02040502050505030304" pitchFamily="18" charset="0"/>
                <a:ea typeface="Calibri" panose="020F0502020204030204" pitchFamily="34" charset="0"/>
                <a:cs typeface="Arial" panose="020B0604020202020204" pitchFamily="34" charset="0"/>
              </a:rPr>
              <a:t>αποτελεί το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αρχαιότερο είδος ποίησης</a:t>
            </a:r>
            <a:r>
              <a:rPr lang="el-GR" dirty="0">
                <a:latin typeface="Palatino Linotype" panose="02040502050505030304" pitchFamily="18" charset="0"/>
                <a:ea typeface="Calibri" panose="020F0502020204030204" pitchFamily="34" charset="0"/>
                <a:cs typeface="Arial" panose="020B0604020202020204" pitchFamily="34" charset="0"/>
              </a:rPr>
              <a:t>. Είναι περιγραφή και αφήγηση λόγων, πράξεων, κατορθωμάτων θεών και ηρώων.</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0"/>
              </a:spcAft>
              <a:buFont typeface="Courier New" panose="02070309020205020404" pitchFamily="49" charset="0"/>
              <a:buChar char="o"/>
            </a:pPr>
            <a:r>
              <a:rPr lang="el-GR" b="1" dirty="0">
                <a:latin typeface="Palatino Linotype" panose="02040502050505030304" pitchFamily="18" charset="0"/>
                <a:ea typeface="Calibri" panose="020F0502020204030204" pitchFamily="34" charset="0"/>
                <a:cs typeface="Arial" panose="020B0604020202020204" pitchFamily="34" charset="0"/>
              </a:rPr>
              <a:t>Λυρική</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εκφράζει τον συναισθηματικό κόσμο </a:t>
            </a:r>
            <a:r>
              <a:rPr lang="el-GR" dirty="0">
                <a:latin typeface="Palatino Linotype" panose="02040502050505030304" pitchFamily="18" charset="0"/>
                <a:ea typeface="Calibri" panose="020F0502020204030204" pitchFamily="34" charset="0"/>
                <a:cs typeface="Arial" panose="020B0604020202020204" pitchFamily="34" charset="0"/>
              </a:rPr>
              <a:t>του ποιητή (χαρά, λύπη, ενθουσιασμός, αγωνία, </a:t>
            </a:r>
            <a:r>
              <a:rPr lang="el-GR" dirty="0" err="1">
                <a:latin typeface="Palatino Linotype" panose="02040502050505030304" pitchFamily="18" charset="0"/>
                <a:ea typeface="Calibri" panose="020F0502020204030204" pitchFamily="34" charset="0"/>
                <a:cs typeface="Arial" panose="020B0604020202020204" pitchFamily="34" charset="0"/>
              </a:rPr>
              <a:t>κλπ</a:t>
            </a:r>
            <a:r>
              <a:rPr lang="el-GR"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Courier New" panose="02070309020205020404" pitchFamily="49" charset="0"/>
              <a:buChar char="o"/>
            </a:pPr>
            <a:r>
              <a:rPr lang="el-GR" b="1" dirty="0">
                <a:latin typeface="Palatino Linotype" panose="02040502050505030304" pitchFamily="18" charset="0"/>
                <a:ea typeface="Calibri" panose="020F0502020204030204" pitchFamily="34" charset="0"/>
                <a:cs typeface="Arial" panose="020B0604020202020204" pitchFamily="34" charset="0"/>
              </a:rPr>
              <a:t>Δραματική:</a:t>
            </a:r>
            <a:r>
              <a:rPr lang="el-GR" b="1" u="sng" dirty="0">
                <a:latin typeface="Palatino Linotype" panose="02040502050505030304" pitchFamily="18" charset="0"/>
                <a:ea typeface="Calibri" panose="020F0502020204030204" pitchFamily="34" charset="0"/>
                <a:cs typeface="Arial" panose="020B0604020202020204" pitchFamily="34" charset="0"/>
              </a:rPr>
              <a:t> </a:t>
            </a:r>
            <a:r>
              <a:rPr lang="el-GR" dirty="0">
                <a:latin typeface="Palatino Linotype" panose="02040502050505030304" pitchFamily="18" charset="0"/>
                <a:ea typeface="Calibri" panose="020F0502020204030204" pitchFamily="34" charset="0"/>
                <a:cs typeface="Arial" panose="020B0604020202020204" pitchFamily="34" charset="0"/>
              </a:rPr>
              <a:t>συνταιριάζει το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έπος</a:t>
            </a:r>
            <a:r>
              <a:rPr lang="el-GR" dirty="0">
                <a:latin typeface="Palatino Linotype" panose="02040502050505030304" pitchFamily="18" charset="0"/>
                <a:ea typeface="Calibri" panose="020F0502020204030204" pitchFamily="34" charset="0"/>
                <a:cs typeface="Arial" panose="020B0604020202020204" pitchFamily="34" charset="0"/>
              </a:rPr>
              <a:t> και τον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λυρισμό</a:t>
            </a:r>
            <a:r>
              <a:rPr lang="el-GR" dirty="0">
                <a:latin typeface="Palatino Linotype" panose="02040502050505030304" pitchFamily="18" charset="0"/>
                <a:ea typeface="Calibri" panose="020F0502020204030204" pitchFamily="34" charset="0"/>
                <a:cs typeface="Arial" panose="020B0604020202020204" pitchFamily="34" charset="0"/>
              </a:rPr>
              <a:t> σε μορφή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θεατρική</a:t>
            </a:r>
            <a:r>
              <a:rPr lang="el-GR"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41512406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2860911"/>
          </a:xfrm>
          <a:prstGeom prst="rect">
            <a:avLst/>
          </a:prstGeom>
        </p:spPr>
        <p:txBody>
          <a:bodyPr wrap="square">
            <a:spAutoFit/>
          </a:bodyPr>
          <a:lstStyle/>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ΣΤΟΙΧΕΙΑ ΤΕΧΝΙΚΗΣ ΠΟΙΗΜΑΤΟΣ</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l-GR" dirty="0">
                <a:latin typeface="Palatino Linotype" panose="02040502050505030304" pitchFamily="18" charset="0"/>
                <a:ea typeface="Calibri" panose="020F0502020204030204" pitchFamily="34" charset="0"/>
                <a:cs typeface="Arial" panose="020B0604020202020204" pitchFamily="34" charset="0"/>
              </a:rPr>
              <a:t>Βασικά γνωρίσματα του ποιήματος είναι ο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στίχος</a:t>
            </a:r>
            <a:r>
              <a:rPr lang="el-GR" dirty="0">
                <a:latin typeface="Palatino Linotype" panose="02040502050505030304" pitchFamily="18" charset="0"/>
                <a:ea typeface="Calibri" panose="020F0502020204030204" pitchFamily="34" charset="0"/>
                <a:cs typeface="Arial" panose="020B0604020202020204" pitchFamily="34" charset="0"/>
              </a:rPr>
              <a:t> και η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στροφή</a:t>
            </a:r>
            <a:r>
              <a:rPr lang="el-GR" b="1"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 στίχος</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μια γραμμή του ποιήματος</a:t>
            </a:r>
            <a:r>
              <a:rPr lang="el-GR" dirty="0">
                <a:latin typeface="Palatino Linotype" panose="02040502050505030304" pitchFamily="18" charset="0"/>
                <a:ea typeface="Calibri" panose="020F0502020204030204" pitchFamily="34" charset="0"/>
                <a:cs typeface="Arial" panose="020B0604020202020204" pitchFamily="34" charset="0"/>
              </a:rPr>
              <a:t>) ανάλογα με τον αριθμό των συλλαβών είναι από πεντασύλλαβος σε δεκασύλλαβος (με ελάχιστες εξαιρέσεις).</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Οι στροφές</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στροφή = ένα κομμάτι του ποιήματος</a:t>
            </a:r>
            <a:r>
              <a:rPr lang="el-GR" dirty="0">
                <a:latin typeface="Palatino Linotype" panose="02040502050505030304" pitchFamily="18" charset="0"/>
                <a:ea typeface="Calibri" panose="020F0502020204030204" pitchFamily="34" charset="0"/>
                <a:cs typeface="Arial" panose="020B0604020202020204" pitchFamily="34" charset="0"/>
              </a:rPr>
              <a:t>) ανάλογα με τον αριθμό των στίχων που έχουν είναι: δίστιχες, τρίστιχες, τετράστιχες κλπ.</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dirty="0">
                <a:latin typeface="Palatino Linotype" panose="02040502050505030304" pitchFamily="18" charset="0"/>
                <a:ea typeface="Calibri" panose="020F0502020204030204" pitchFamily="34" charset="0"/>
                <a:cs typeface="Arial" panose="020B0604020202020204" pitchFamily="34" charset="0"/>
              </a:rPr>
              <a:t>Υπάρχουν και ποιήματα, που είναι γραμμένα </a:t>
            </a:r>
            <a:r>
              <a:rPr lang="el-GR" b="1" dirty="0">
                <a:latin typeface="Palatino Linotype" panose="02040502050505030304" pitchFamily="18" charset="0"/>
                <a:ea typeface="Calibri" panose="020F0502020204030204" pitchFamily="34" charset="0"/>
                <a:cs typeface="Arial" panose="020B0604020202020204" pitchFamily="34" charset="0"/>
              </a:rPr>
              <a:t>σε ελεύθερο στίχο</a:t>
            </a:r>
            <a:r>
              <a:rPr lang="el-GR" dirty="0">
                <a:latin typeface="Palatino Linotype" panose="02040502050505030304" pitchFamily="18" charset="0"/>
                <a:ea typeface="Calibri" panose="020F0502020204030204" pitchFamily="34" charset="0"/>
                <a:cs typeface="Arial" panose="020B0604020202020204" pitchFamily="34" charset="0"/>
              </a:rPr>
              <a:t>, χωρίς στροφές και ομοιοκατάληκτους ισοσύλλαβους στίχους.</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73564772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2860911"/>
          </a:xfrm>
          <a:prstGeom prst="rect">
            <a:avLst/>
          </a:prstGeom>
        </p:spPr>
        <p:txBody>
          <a:bodyPr wrap="square">
            <a:spAutoFit/>
          </a:bodyPr>
          <a:lstStyle/>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ΣΤΟΙΧΕΙΑ ΤΕΧΝΙΚΗΣ ΠΟΙΗΜΑΤΟΣ</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gn="just">
              <a:lnSpc>
                <a:spcPct val="107000"/>
              </a:lnSpc>
              <a:spcAft>
                <a:spcPts val="800"/>
              </a:spcAft>
              <a:buFont typeface="Wingdings" panose="05000000000000000000" pitchFamily="2" charset="2"/>
              <a:buChar char=""/>
            </a:pPr>
            <a:r>
              <a:rPr lang="el-GR" dirty="0">
                <a:latin typeface="Palatino Linotype" panose="02040502050505030304" pitchFamily="18" charset="0"/>
                <a:ea typeface="Calibri" panose="020F0502020204030204" pitchFamily="34" charset="0"/>
                <a:cs typeface="Arial" panose="020B0604020202020204" pitchFamily="34" charset="0"/>
              </a:rPr>
              <a:t>Βασικά γνωρίσματα του ποιήματος είναι ο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στίχος</a:t>
            </a:r>
            <a:r>
              <a:rPr lang="el-GR" dirty="0">
                <a:latin typeface="Palatino Linotype" panose="02040502050505030304" pitchFamily="18" charset="0"/>
                <a:ea typeface="Calibri" panose="020F0502020204030204" pitchFamily="34" charset="0"/>
                <a:cs typeface="Arial" panose="020B0604020202020204" pitchFamily="34" charset="0"/>
              </a:rPr>
              <a:t> και η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στροφή</a:t>
            </a:r>
            <a:r>
              <a:rPr lang="el-GR" b="1"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 στίχος</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μια γραμμή του ποιήματος</a:t>
            </a:r>
            <a:r>
              <a:rPr lang="el-GR" dirty="0">
                <a:latin typeface="Palatino Linotype" panose="02040502050505030304" pitchFamily="18" charset="0"/>
                <a:ea typeface="Calibri" panose="020F0502020204030204" pitchFamily="34" charset="0"/>
                <a:cs typeface="Arial" panose="020B0604020202020204" pitchFamily="34" charset="0"/>
              </a:rPr>
              <a:t>) ανάλογα με τον αριθμό των συλλαβών είναι από πεντασύλλαβος σε δεκασύλλαβος (με ελάχιστες εξαιρέσεις).</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Οι στροφές</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στροφή = ένα κομμάτι του ποιήματος</a:t>
            </a:r>
            <a:r>
              <a:rPr lang="el-GR" dirty="0">
                <a:latin typeface="Palatino Linotype" panose="02040502050505030304" pitchFamily="18" charset="0"/>
                <a:ea typeface="Calibri" panose="020F0502020204030204" pitchFamily="34" charset="0"/>
                <a:cs typeface="Arial" panose="020B0604020202020204" pitchFamily="34" charset="0"/>
              </a:rPr>
              <a:t>) ανάλογα με τον αριθμό των στίχων που έχουν είναι: δίστιχες, τρίστιχες, τετράστιχες κλπ.</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dirty="0">
                <a:latin typeface="Palatino Linotype" panose="02040502050505030304" pitchFamily="18" charset="0"/>
                <a:ea typeface="Calibri" panose="020F0502020204030204" pitchFamily="34" charset="0"/>
                <a:cs typeface="Arial" panose="020B0604020202020204" pitchFamily="34" charset="0"/>
              </a:rPr>
              <a:t>Υπάρχουν και ποιήματα, που είναι γραμμένα </a:t>
            </a:r>
            <a:r>
              <a:rPr lang="el-GR" b="1" dirty="0">
                <a:latin typeface="Palatino Linotype" panose="02040502050505030304" pitchFamily="18" charset="0"/>
                <a:ea typeface="Calibri" panose="020F0502020204030204" pitchFamily="34" charset="0"/>
                <a:cs typeface="Arial" panose="020B0604020202020204" pitchFamily="34" charset="0"/>
              </a:rPr>
              <a:t>σε ελεύθερο στίχο</a:t>
            </a:r>
            <a:r>
              <a:rPr lang="el-GR" dirty="0">
                <a:latin typeface="Palatino Linotype" panose="02040502050505030304" pitchFamily="18" charset="0"/>
                <a:ea typeface="Calibri" panose="020F0502020204030204" pitchFamily="34" charset="0"/>
                <a:cs typeface="Arial" panose="020B0604020202020204" pitchFamily="34" charset="0"/>
              </a:rPr>
              <a:t>, χωρίς στροφές και ομοιοκατάληκτους ισοσύλλαβους στίχους.</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39894566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259867"/>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r>
              <a:rPr lang="el-GR" b="1" u="sng" dirty="0">
                <a:latin typeface="Palatino Linotype" panose="02040502050505030304" pitchFamily="18" charset="0"/>
                <a:ea typeface="Calibri" panose="020F0502020204030204" pitchFamily="34" charset="0"/>
                <a:cs typeface="Arial" panose="020B0604020202020204" pitchFamily="34" charset="0"/>
              </a:rPr>
              <a:t>Χαρακτηριστικά του στίχου</a:t>
            </a: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dirty="0">
                <a:latin typeface="Palatino Linotype" panose="02040502050505030304" pitchFamily="18" charset="0"/>
                <a:ea typeface="Calibri" panose="020F0502020204030204" pitchFamily="34" charset="0"/>
                <a:cs typeface="Arial" panose="020B0604020202020204" pitchFamily="34" charset="0"/>
              </a:rPr>
              <a:t>Ο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ρυθμός</a:t>
            </a:r>
            <a:r>
              <a:rPr lang="el-GR" b="1" dirty="0">
                <a:latin typeface="Palatino Linotype" panose="02040502050505030304" pitchFamily="18" charset="0"/>
                <a:ea typeface="Calibri" panose="020F0502020204030204" pitchFamily="34" charset="0"/>
                <a:cs typeface="Arial" panose="020B0604020202020204" pitchFamily="34" charset="0"/>
              </a:rPr>
              <a:t> </a:t>
            </a:r>
            <a:r>
              <a:rPr lang="el-GR" dirty="0">
                <a:latin typeface="Palatino Linotype" panose="02040502050505030304" pitchFamily="18" charset="0"/>
                <a:ea typeface="Calibri" panose="020F0502020204030204" pitchFamily="34" charset="0"/>
                <a:cs typeface="Arial" panose="020B0604020202020204" pitchFamily="34" charset="0"/>
              </a:rPr>
              <a:t>είναι η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αρμονία του στίχου</a:t>
            </a:r>
            <a:r>
              <a:rPr lang="el-GR" dirty="0">
                <a:latin typeface="Palatino Linotype" panose="02040502050505030304" pitchFamily="18" charset="0"/>
                <a:ea typeface="Calibri" panose="020F0502020204030204" pitchFamily="34" charset="0"/>
                <a:cs typeface="Arial" panose="020B0604020202020204" pitchFamily="34" charset="0"/>
              </a:rPr>
              <a:t>, χάρη στην οποία ένα ποίημα μπορεί να μελοποιηθεί και να γίνει τραγούδι.</a:t>
            </a:r>
          </a:p>
          <a:p>
            <a:pPr algn="just">
              <a:lnSpc>
                <a:spcPct val="107000"/>
              </a:lnSpc>
              <a:spcAft>
                <a:spcPts val="800"/>
              </a:spcAft>
            </a:pP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dirty="0">
                <a:latin typeface="Palatino Linotype" panose="02040502050505030304" pitchFamily="18" charset="0"/>
                <a:ea typeface="Calibri" panose="020F0502020204030204" pitchFamily="34" charset="0"/>
                <a:cs typeface="Arial" panose="020B0604020202020204" pitchFamily="34" charset="0"/>
              </a:rPr>
              <a:t>Το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μέτρο</a:t>
            </a:r>
            <a:r>
              <a:rPr lang="el-GR" b="1" dirty="0">
                <a:latin typeface="Palatino Linotype" panose="02040502050505030304" pitchFamily="18" charset="0"/>
                <a:ea typeface="Calibri" panose="020F0502020204030204" pitchFamily="34" charset="0"/>
                <a:cs typeface="Arial" panose="020B0604020202020204" pitchFamily="34" charset="0"/>
              </a:rPr>
              <a:t> </a:t>
            </a:r>
            <a:r>
              <a:rPr lang="el-GR" dirty="0">
                <a:latin typeface="Palatino Linotype" panose="02040502050505030304" pitchFamily="18" charset="0"/>
                <a:ea typeface="Calibri" panose="020F0502020204030204" pitchFamily="34" charset="0"/>
                <a:cs typeface="Arial" panose="020B0604020202020204" pitchFamily="34" charset="0"/>
              </a:rPr>
              <a:t>είναι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ο αριθμός των τονισμένων και άτονων συλλαβών του στίχου</a:t>
            </a:r>
            <a:r>
              <a:rPr lang="el-GR" dirty="0">
                <a:latin typeface="Palatino Linotype" panose="02040502050505030304" pitchFamily="18" charset="0"/>
                <a:ea typeface="Calibri" panose="020F0502020204030204" pitchFamily="34" charset="0"/>
                <a:cs typeface="Arial" panose="020B0604020202020204" pitchFamily="34" charset="0"/>
              </a:rPr>
              <a:t>, για να έχουμε ρυθμό και αρμονία.</a:t>
            </a:r>
          </a:p>
          <a:p>
            <a:pPr algn="just">
              <a:lnSpc>
                <a:spcPct val="107000"/>
              </a:lnSpc>
              <a:spcAft>
                <a:spcPts val="800"/>
              </a:spcAft>
            </a:pPr>
            <a:endParaRPr lang="el-GR" dirty="0">
              <a:latin typeface="Calibri" panose="020F0502020204030204" pitchFamily="34" charset="0"/>
              <a:ea typeface="Calibri" panose="020F0502020204030204" pitchFamily="34" charset="0"/>
              <a:cs typeface="Arial" panose="020B0604020202020204" pitchFamily="34" charset="0"/>
            </a:endParaRPr>
          </a:p>
          <a:p>
            <a:pPr algn="just">
              <a:lnSpc>
                <a:spcPct val="107000"/>
              </a:lnSpc>
              <a:spcAft>
                <a:spcPts val="800"/>
              </a:spcAft>
            </a:pPr>
            <a:r>
              <a:rPr lang="el-GR" b="1" dirty="0">
                <a:latin typeface="Palatino Linotype" panose="02040502050505030304" pitchFamily="18" charset="0"/>
                <a:ea typeface="Calibri" panose="020F0502020204030204" pitchFamily="34" charset="0"/>
                <a:cs typeface="Arial" panose="020B0604020202020204" pitchFamily="34" charset="0"/>
              </a:rPr>
              <a:t>Η </a:t>
            </a:r>
            <a:r>
              <a:rPr lang="el-GR" b="1" dirty="0">
                <a:highlight>
                  <a:srgbClr val="FFFF00"/>
                </a:highlight>
                <a:latin typeface="Palatino Linotype" panose="02040502050505030304" pitchFamily="18" charset="0"/>
                <a:ea typeface="Calibri" panose="020F0502020204030204" pitchFamily="34" charset="0"/>
                <a:cs typeface="Arial" panose="020B0604020202020204" pitchFamily="34" charset="0"/>
              </a:rPr>
              <a:t>ομοιοκαταληξία</a:t>
            </a:r>
            <a:r>
              <a:rPr lang="el-GR" b="1" dirty="0">
                <a:latin typeface="Palatino Linotype" panose="02040502050505030304" pitchFamily="18" charset="0"/>
                <a:ea typeface="Calibri" panose="020F0502020204030204" pitchFamily="34" charset="0"/>
                <a:cs typeface="Arial" panose="020B0604020202020204" pitchFamily="34" charset="0"/>
              </a:rPr>
              <a:t> ή ρίμα </a:t>
            </a:r>
            <a:r>
              <a:rPr lang="el-GR" dirty="0">
                <a:latin typeface="Palatino Linotype" panose="02040502050505030304" pitchFamily="18" charset="0"/>
                <a:ea typeface="Calibri" panose="020F0502020204030204" pitchFamily="34" charset="0"/>
                <a:cs typeface="Arial" panose="020B0604020202020204" pitchFamily="34" charset="0"/>
              </a:rPr>
              <a:t>είναι η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ομοηχία (μοιάζουν ακουστικά) των τελευταίων συλλαβών </a:t>
            </a:r>
            <a:r>
              <a:rPr lang="el-GR" dirty="0">
                <a:latin typeface="Palatino Linotype" panose="02040502050505030304" pitchFamily="18" charset="0"/>
                <a:ea typeface="Calibri" panose="020F0502020204030204" pitchFamily="34" charset="0"/>
                <a:cs typeface="Arial" panose="020B0604020202020204" pitchFamily="34" charset="0"/>
              </a:rPr>
              <a:t>σε δύο ή περισσότερους στίχους.</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008679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7555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endParaRPr lang="el-GR"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22266094-EB61-417D-9B0A-A773385A7435}"/>
              </a:ext>
            </a:extLst>
          </p:cNvPr>
          <p:cNvPicPr>
            <a:picLocks noChangeAspect="1"/>
          </p:cNvPicPr>
          <p:nvPr/>
        </p:nvPicPr>
        <p:blipFill>
          <a:blip r:embed="rId2"/>
          <a:stretch>
            <a:fillRect/>
          </a:stretch>
        </p:blipFill>
        <p:spPr>
          <a:xfrm>
            <a:off x="1137147" y="2025445"/>
            <a:ext cx="10248608" cy="3116825"/>
          </a:xfrm>
          <a:prstGeom prst="rect">
            <a:avLst/>
          </a:prstGeom>
        </p:spPr>
      </p:pic>
    </p:spTree>
    <p:extLst>
      <p:ext uri="{BB962C8B-B14F-4D97-AF65-F5344CB8AC3E}">
        <p14:creationId xmlns:p14="http://schemas.microsoft.com/office/powerpoint/2010/main" val="261215234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7555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endParaRPr lang="el-GR"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F37AFF12-B000-430F-AECF-3B9E17A4C607}"/>
              </a:ext>
            </a:extLst>
          </p:cNvPr>
          <p:cNvPicPr>
            <a:picLocks noChangeAspect="1"/>
          </p:cNvPicPr>
          <p:nvPr/>
        </p:nvPicPr>
        <p:blipFill>
          <a:blip r:embed="rId2"/>
          <a:stretch>
            <a:fillRect/>
          </a:stretch>
        </p:blipFill>
        <p:spPr>
          <a:xfrm>
            <a:off x="1327355" y="2133599"/>
            <a:ext cx="9901084" cy="3077497"/>
          </a:xfrm>
          <a:prstGeom prst="rect">
            <a:avLst/>
          </a:prstGeom>
        </p:spPr>
      </p:pic>
    </p:spTree>
    <p:extLst>
      <p:ext uri="{BB962C8B-B14F-4D97-AF65-F5344CB8AC3E}">
        <p14:creationId xmlns:p14="http://schemas.microsoft.com/office/powerpoint/2010/main" val="73292979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7555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endParaRPr lang="el-GR"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5F761C15-5BCE-4CA7-BBE9-2E91ECF541F6}"/>
              </a:ext>
            </a:extLst>
          </p:cNvPr>
          <p:cNvPicPr>
            <a:picLocks noChangeAspect="1"/>
          </p:cNvPicPr>
          <p:nvPr/>
        </p:nvPicPr>
        <p:blipFill>
          <a:blip r:embed="rId2"/>
          <a:stretch>
            <a:fillRect/>
          </a:stretch>
        </p:blipFill>
        <p:spPr>
          <a:xfrm>
            <a:off x="1376516" y="2259546"/>
            <a:ext cx="10038736" cy="2902389"/>
          </a:xfrm>
          <a:prstGeom prst="rect">
            <a:avLst/>
          </a:prstGeom>
        </p:spPr>
      </p:pic>
    </p:spTree>
    <p:extLst>
      <p:ext uri="{BB962C8B-B14F-4D97-AF65-F5344CB8AC3E}">
        <p14:creationId xmlns:p14="http://schemas.microsoft.com/office/powerpoint/2010/main" val="38904587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EFE4BC-C2FA-4BA1-82A2-A1D59E5B9EBE}"/>
              </a:ext>
            </a:extLst>
          </p:cNvPr>
          <p:cNvSpPr>
            <a:spLocks noGrp="1"/>
          </p:cNvSpPr>
          <p:nvPr>
            <p:ph type="title"/>
          </p:nvPr>
        </p:nvSpPr>
        <p:spPr>
          <a:xfrm>
            <a:off x="1451579" y="804520"/>
            <a:ext cx="9603275" cy="587136"/>
          </a:xfrm>
        </p:spPr>
        <p:txBody>
          <a:bodyPr/>
          <a:lstStyle/>
          <a:p>
            <a:r>
              <a:rPr lang="el-GR" b="1" dirty="0"/>
              <a:t>ΕΙΣΑΓΩΓΗ ΛΟΓΟΤΕΧΝΙΑΣ</a:t>
            </a:r>
            <a:endParaRPr lang="LID4096" dirty="0"/>
          </a:p>
        </p:txBody>
      </p:sp>
      <p:sp>
        <p:nvSpPr>
          <p:cNvPr id="3" name="Content Placeholder 2">
            <a:extLst>
              <a:ext uri="{FF2B5EF4-FFF2-40B4-BE49-F238E27FC236}">
                <a16:creationId xmlns:a16="http://schemas.microsoft.com/office/drawing/2014/main" id="{2E595A15-2C16-4744-8F6F-7763927430D5}"/>
              </a:ext>
            </a:extLst>
          </p:cNvPr>
          <p:cNvSpPr>
            <a:spLocks noGrp="1"/>
          </p:cNvSpPr>
          <p:nvPr>
            <p:ph idx="1"/>
          </p:nvPr>
        </p:nvSpPr>
        <p:spPr/>
        <p:txBody>
          <a:bodyPr>
            <a:normAutofit fontScale="92500" lnSpcReduction="10000"/>
          </a:bodyPr>
          <a:lstStyle/>
          <a:p>
            <a:pPr>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Ορισμός Λογοτεχνίας:</a:t>
            </a:r>
            <a:endParaRPr lang="el-G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latin typeface="Palatino Linotype" panose="02040502050505030304" pitchFamily="18" charset="0"/>
                <a:ea typeface="Calibri" panose="020F0502020204030204" pitchFamily="34" charset="0"/>
                <a:cs typeface="Arial" panose="020B0604020202020204" pitchFamily="34" charset="0"/>
              </a:rPr>
              <a:t>Είναι η ενασχόληση με τον έντεχνο λόγο, τον λόγο που γίνεται με τέχνη.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Είναι το σύνολο των λογοτεχνικών έργων ενός λαού ή μιας εποχής.</a:t>
            </a:r>
            <a:endParaRPr lang="el-GR" dirty="0">
              <a:highlight>
                <a:srgbClr val="FFFF00"/>
              </a:highlight>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Ορισμός Νεοελληνικής Λογοτεχνίας:</a:t>
            </a:r>
            <a:endParaRPr lang="el-GR" dirty="0">
              <a:latin typeface="Calibri" panose="020F0502020204030204" pitchFamily="34" charset="0"/>
              <a:ea typeface="Calibri" panose="020F0502020204030204" pitchFamily="34" charset="0"/>
              <a:cs typeface="Arial" panose="020B0604020202020204" pitchFamily="34" charset="0"/>
            </a:endParaRPr>
          </a:p>
          <a:p>
            <a:pPr>
              <a:lnSpc>
                <a:spcPct val="107000"/>
              </a:lnSpc>
              <a:spcAft>
                <a:spcPts val="800"/>
              </a:spcAft>
            </a:pPr>
            <a:r>
              <a:rPr lang="el-GR" dirty="0">
                <a:latin typeface="Palatino Linotype" panose="02040502050505030304" pitchFamily="18" charset="0"/>
                <a:ea typeface="Calibri" panose="020F0502020204030204" pitchFamily="34" charset="0"/>
                <a:cs typeface="Arial" panose="020B0604020202020204" pitchFamily="34" charset="0"/>
              </a:rPr>
              <a:t>Είναι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το σύνολο των λογοτεχνικών έργων – γραπτών και προφορικών, επώνυμων και ανώνυμων – που έχουν γραφτεί σε γλώσσα νεοελληνική. </a:t>
            </a:r>
            <a:r>
              <a:rPr lang="el-GR" dirty="0">
                <a:latin typeface="Palatino Linotype" panose="02040502050505030304" pitchFamily="18" charset="0"/>
                <a:ea typeface="Calibri" panose="020F0502020204030204" pitchFamily="34" charset="0"/>
                <a:cs typeface="Arial" panose="020B0604020202020204" pitchFamily="34" charset="0"/>
              </a:rPr>
              <a:t>Για να ανήκει συνεπώς ένα έργο στη νεοελληνική λογοτεχνία πρέπει πρώτα να είναι </a:t>
            </a:r>
            <a:r>
              <a:rPr lang="el-GR" dirty="0">
                <a:highlight>
                  <a:srgbClr val="FFFF00"/>
                </a:highlight>
                <a:latin typeface="Palatino Linotype" panose="02040502050505030304" pitchFamily="18" charset="0"/>
                <a:ea typeface="Calibri" panose="020F0502020204030204" pitchFamily="34" charset="0"/>
                <a:cs typeface="Arial" panose="020B0604020202020204" pitchFamily="34" charset="0"/>
              </a:rPr>
              <a:t>λογοτεχνικό</a:t>
            </a:r>
            <a:r>
              <a:rPr lang="el-GR" dirty="0">
                <a:latin typeface="Palatino Linotype" panose="02040502050505030304" pitchFamily="18" charset="0"/>
                <a:ea typeface="Calibri" panose="020F0502020204030204" pitchFamily="34" charset="0"/>
                <a:cs typeface="Arial" panose="020B0604020202020204" pitchFamily="34" charset="0"/>
              </a:rPr>
              <a:t>, δηλαδή να έχει αισθητική αξία, φροντισμένη άρα μορφή με την οποία να απεικονίζεται ο πνευματικός – ψυχικός κόσμος του ανθρώπου.</a:t>
            </a:r>
            <a:endParaRPr lang="el-GR" dirty="0">
              <a:latin typeface="Calibri" panose="020F0502020204030204" pitchFamily="34" charset="0"/>
              <a:ea typeface="Calibri" panose="020F0502020204030204" pitchFamily="34" charset="0"/>
              <a:cs typeface="Arial" panose="020B0604020202020204" pitchFamily="34" charset="0"/>
            </a:endParaRPr>
          </a:p>
          <a:p>
            <a:endParaRPr lang="LID4096" dirty="0"/>
          </a:p>
        </p:txBody>
      </p:sp>
    </p:spTree>
    <p:extLst>
      <p:ext uri="{BB962C8B-B14F-4D97-AF65-F5344CB8AC3E}">
        <p14:creationId xmlns:p14="http://schemas.microsoft.com/office/powerpoint/2010/main" val="200680004"/>
      </p:ext>
    </p:extLst>
  </p:cSld>
  <p:clrMapOvr>
    <a:masterClrMapping/>
  </p:clrMapOvr>
  <p:transition spd="slow">
    <p:cove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7555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endParaRPr lang="el-GR" dirty="0">
              <a:latin typeface="Calibri" panose="020F0502020204030204" pitchFamily="34" charset="0"/>
              <a:ea typeface="Calibri" panose="020F0502020204030204" pitchFamily="34" charset="0"/>
              <a:cs typeface="Arial" panose="020B0604020202020204" pitchFamily="34" charset="0"/>
            </a:endParaRPr>
          </a:p>
        </p:txBody>
      </p:sp>
      <p:pic>
        <p:nvPicPr>
          <p:cNvPr id="5" name="Picture 4">
            <a:extLst>
              <a:ext uri="{FF2B5EF4-FFF2-40B4-BE49-F238E27FC236}">
                <a16:creationId xmlns:a16="http://schemas.microsoft.com/office/drawing/2014/main" id="{5440B98A-DC53-4991-99B9-0B3A0A101B26}"/>
              </a:ext>
            </a:extLst>
          </p:cNvPr>
          <p:cNvPicPr>
            <a:picLocks noChangeAspect="1"/>
          </p:cNvPicPr>
          <p:nvPr/>
        </p:nvPicPr>
        <p:blipFill>
          <a:blip r:embed="rId2"/>
          <a:stretch>
            <a:fillRect/>
          </a:stretch>
        </p:blipFill>
        <p:spPr>
          <a:xfrm>
            <a:off x="1356852" y="2057400"/>
            <a:ext cx="10146890" cy="3487994"/>
          </a:xfrm>
          <a:prstGeom prst="rect">
            <a:avLst/>
          </a:prstGeom>
        </p:spPr>
      </p:pic>
    </p:spTree>
    <p:extLst>
      <p:ext uri="{BB962C8B-B14F-4D97-AF65-F5344CB8AC3E}">
        <p14:creationId xmlns:p14="http://schemas.microsoft.com/office/powerpoint/2010/main" val="3217426836"/>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DB005543-E6C5-4965-95AE-27990290F7C1}"/>
              </a:ext>
            </a:extLst>
          </p:cNvPr>
          <p:cNvSpPr/>
          <p:nvPr/>
        </p:nvSpPr>
        <p:spPr>
          <a:xfrm>
            <a:off x="1137146" y="2259546"/>
            <a:ext cx="10720873" cy="375552"/>
          </a:xfrm>
          <a:prstGeom prst="rect">
            <a:avLst/>
          </a:prstGeom>
        </p:spPr>
        <p:txBody>
          <a:bodyPr wrap="square">
            <a:spAutoFit/>
          </a:bodyPr>
          <a:lstStyle/>
          <a:p>
            <a:pPr marL="342900" lvl="0" indent="-342900" algn="just">
              <a:lnSpc>
                <a:spcPct val="107000"/>
              </a:lnSpc>
              <a:spcAft>
                <a:spcPts val="800"/>
              </a:spcAft>
              <a:buFont typeface="Wingdings" panose="05000000000000000000" pitchFamily="2" charset="2"/>
              <a:buChar char=""/>
            </a:pPr>
            <a:endParaRPr lang="el-GR" dirty="0">
              <a:latin typeface="Calibri" panose="020F0502020204030204" pitchFamily="34" charset="0"/>
              <a:ea typeface="Calibri" panose="020F0502020204030204" pitchFamily="34" charset="0"/>
              <a:cs typeface="Arial" panose="020B0604020202020204" pitchFamily="34" charset="0"/>
            </a:endParaRPr>
          </a:p>
        </p:txBody>
      </p:sp>
      <p:sp>
        <p:nvSpPr>
          <p:cNvPr id="6" name="Rectangle 5">
            <a:extLst>
              <a:ext uri="{FF2B5EF4-FFF2-40B4-BE49-F238E27FC236}">
                <a16:creationId xmlns:a16="http://schemas.microsoft.com/office/drawing/2014/main" id="{176460A7-F7A7-4B74-8C55-DAA44849F624}"/>
              </a:ext>
            </a:extLst>
          </p:cNvPr>
          <p:cNvSpPr/>
          <p:nvPr/>
        </p:nvSpPr>
        <p:spPr>
          <a:xfrm>
            <a:off x="1137146" y="2081513"/>
            <a:ext cx="9917708" cy="2553135"/>
          </a:xfrm>
          <a:prstGeom prst="rect">
            <a:avLst/>
          </a:prstGeom>
        </p:spPr>
        <p:txBody>
          <a:bodyPr wrap="square">
            <a:spAutoFit/>
          </a:bodyPr>
          <a:lstStyle/>
          <a:p>
            <a:pPr>
              <a:lnSpc>
                <a:spcPct val="107000"/>
              </a:lnSpc>
              <a:spcAft>
                <a:spcPts val="800"/>
              </a:spcAft>
              <a:tabLst>
                <a:tab pos="2331720" algn="l"/>
              </a:tabLst>
            </a:pPr>
            <a:r>
              <a:rPr lang="el-GR" b="1" u="sng" dirty="0">
                <a:latin typeface="Palatino Linotype" panose="02040502050505030304" pitchFamily="18" charset="0"/>
                <a:ea typeface="Calibri" panose="020F0502020204030204" pitchFamily="34" charset="0"/>
                <a:cs typeface="Arial" panose="020B0604020202020204" pitchFamily="34" charset="0"/>
              </a:rPr>
              <a:t>Το μέτρο </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Ιαμβικό: υ – (άτονη – τονισμένη) τα-</a:t>
            </a:r>
            <a:r>
              <a:rPr lang="el-GR" dirty="0" err="1">
                <a:latin typeface="Palatino Linotype" panose="02040502050505030304" pitchFamily="18" charset="0"/>
                <a:ea typeface="Calibri" panose="020F0502020204030204" pitchFamily="34" charset="0"/>
                <a:cs typeface="Arial" panose="020B0604020202020204" pitchFamily="34" charset="0"/>
              </a:rPr>
              <a:t>τά</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Τροχαϊκό: - υ (τονισμένη – άτονη)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Αναπαιστικό: υ </a:t>
            </a:r>
            <a:r>
              <a:rPr lang="el-GR" dirty="0" err="1">
                <a:latin typeface="Palatino Linotype" panose="02040502050505030304" pitchFamily="18" charset="0"/>
                <a:ea typeface="Calibri" panose="020F0502020204030204" pitchFamily="34" charset="0"/>
                <a:cs typeface="Arial" panose="020B0604020202020204" pitchFamily="34" charset="0"/>
              </a:rPr>
              <a:t>υ</a:t>
            </a:r>
            <a:r>
              <a:rPr lang="el-GR" dirty="0">
                <a:latin typeface="Palatino Linotype" panose="02040502050505030304" pitchFamily="18" charset="0"/>
                <a:ea typeface="Calibri" panose="020F0502020204030204" pitchFamily="34" charset="0"/>
                <a:cs typeface="Arial" panose="020B0604020202020204" pitchFamily="34" charset="0"/>
              </a:rPr>
              <a:t> – (άτονη- άτονη – τονισμένη τα-τα-</a:t>
            </a:r>
            <a:r>
              <a:rPr lang="el-GR" dirty="0" err="1">
                <a:latin typeface="Palatino Linotype" panose="02040502050505030304" pitchFamily="18" charset="0"/>
                <a:ea typeface="Calibri" panose="020F0502020204030204" pitchFamily="34" charset="0"/>
                <a:cs typeface="Arial" panose="020B0604020202020204" pitchFamily="34" charset="0"/>
              </a:rPr>
              <a:t>τά</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Δακτυλικό: - υ </a:t>
            </a:r>
            <a:r>
              <a:rPr lang="el-GR" dirty="0" err="1">
                <a:latin typeface="Palatino Linotype" panose="02040502050505030304" pitchFamily="18" charset="0"/>
                <a:ea typeface="Calibri" panose="020F0502020204030204" pitchFamily="34" charset="0"/>
                <a:cs typeface="Arial" panose="020B0604020202020204" pitchFamily="34" charset="0"/>
              </a:rPr>
              <a:t>υ</a:t>
            </a:r>
            <a:r>
              <a:rPr lang="el-GR" dirty="0">
                <a:latin typeface="Palatino Linotype" panose="02040502050505030304" pitchFamily="18" charset="0"/>
                <a:ea typeface="Calibri" panose="020F0502020204030204" pitchFamily="34" charset="0"/>
                <a:cs typeface="Arial" panose="020B0604020202020204" pitchFamily="34" charset="0"/>
              </a:rPr>
              <a:t> (τονισμένη-άτονη-άτονη)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-τα-τα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Wingdings" panose="05000000000000000000" pitchFamily="2" charset="2"/>
              <a:buChar char=""/>
              <a:tabLst>
                <a:tab pos="2331720" algn="l"/>
              </a:tabLst>
            </a:pPr>
            <a:r>
              <a:rPr lang="el-GR" dirty="0" err="1">
                <a:latin typeface="Palatino Linotype" panose="02040502050505030304" pitchFamily="18" charset="0"/>
                <a:ea typeface="Calibri" panose="020F0502020204030204" pitchFamily="34" charset="0"/>
                <a:cs typeface="Arial" panose="020B0604020202020204" pitchFamily="34" charset="0"/>
              </a:rPr>
              <a:t>Μεσοτονικό</a:t>
            </a:r>
            <a:r>
              <a:rPr lang="el-GR" dirty="0">
                <a:latin typeface="Palatino Linotype" panose="02040502050505030304" pitchFamily="18" charset="0"/>
                <a:ea typeface="Calibri" panose="020F0502020204030204" pitchFamily="34" charset="0"/>
                <a:cs typeface="Arial" panose="020B0604020202020204" pitchFamily="34" charset="0"/>
              </a:rPr>
              <a:t>: υ – υ (άτονη-τονισμένη-άτονη) τα-</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a:t>
            </a:r>
            <a:endParaRPr lang="el-GR" dirty="0">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0"/>
              </a:spcAft>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 </a:t>
            </a:r>
            <a:endParaRPr lang="el-GR" dirty="0">
              <a:latin typeface="Calibri" panose="020F0502020204030204" pitchFamily="34" charset="0"/>
              <a:ea typeface="Calibri" panose="020F0502020204030204" pitchFamily="34" charset="0"/>
              <a:cs typeface="Arial" panose="020B0604020202020204" pitchFamily="34" charset="0"/>
            </a:endParaRPr>
          </a:p>
          <a:p>
            <a:pPr marL="457200">
              <a:lnSpc>
                <a:spcPct val="107000"/>
              </a:lnSpc>
              <a:spcAft>
                <a:spcPts val="800"/>
              </a:spcAft>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Όπου (-) τονισμένη συλλαβή και (υ) άτονη </a:t>
            </a:r>
            <a:r>
              <a:rPr lang="el-GR" dirty="0" err="1">
                <a:latin typeface="Palatino Linotype" panose="02040502050505030304" pitchFamily="18" charset="0"/>
                <a:ea typeface="Calibri" panose="020F0502020204030204" pitchFamily="34" charset="0"/>
                <a:cs typeface="Arial" panose="020B0604020202020204" pitchFamily="34" charset="0"/>
              </a:rPr>
              <a:t>συλλαβη</a:t>
            </a:r>
            <a:r>
              <a:rPr lang="el-GR"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12915478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3" name="Rectangle 2">
            <a:extLst>
              <a:ext uri="{FF2B5EF4-FFF2-40B4-BE49-F238E27FC236}">
                <a16:creationId xmlns:a16="http://schemas.microsoft.com/office/drawing/2014/main" id="{6D686BF9-EEC6-431D-B73E-12E1A21C4F5E}"/>
              </a:ext>
            </a:extLst>
          </p:cNvPr>
          <p:cNvSpPr/>
          <p:nvPr/>
        </p:nvSpPr>
        <p:spPr>
          <a:xfrm>
            <a:off x="1119673" y="2066164"/>
            <a:ext cx="9778482" cy="3567643"/>
          </a:xfrm>
          <a:prstGeom prst="rect">
            <a:avLst/>
          </a:prstGeom>
        </p:spPr>
        <p:txBody>
          <a:bodyPr wrap="square">
            <a:spAutoFit/>
          </a:bodyPr>
          <a:lstStyle/>
          <a:p>
            <a:pPr>
              <a:lnSpc>
                <a:spcPct val="107000"/>
              </a:lnSpc>
              <a:spcAft>
                <a:spcPts val="800"/>
              </a:spcAft>
              <a:tabLst>
                <a:tab pos="2331720" algn="l"/>
              </a:tabLst>
            </a:pPr>
            <a:r>
              <a:rPr lang="el-GR" b="1" u="sng" dirty="0">
                <a:latin typeface="Palatino Linotype" panose="02040502050505030304" pitchFamily="18" charset="0"/>
                <a:ea typeface="Calibri" panose="020F0502020204030204" pitchFamily="34" charset="0"/>
                <a:cs typeface="Arial" panose="020B0604020202020204" pitchFamily="34" charset="0"/>
              </a:rPr>
              <a:t>Παραδείγματα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Palatino Linotype" panose="02040502050505030304" pitchFamily="18" charset="0"/>
              <a:buChar char="-"/>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Ιαμβικό μέτρο: υ –</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«Για σε γλυκιά Ελλάδα, που τόσο σ΄ αγαπώ»  </a:t>
            </a:r>
            <a:r>
              <a:rPr lang="el-GR" dirty="0">
                <a:latin typeface="Calibri" panose="020F0502020204030204" pitchFamily="34" charset="0"/>
                <a:ea typeface="Calibri" panose="020F0502020204030204" pitchFamily="34" charset="0"/>
                <a:cs typeface="Arial" panose="020B0604020202020204" pitchFamily="34" charset="0"/>
                <a:sym typeface="Wingdings" panose="05000000000000000000" pitchFamily="2" charset="2"/>
              </a:rPr>
              <a:t></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 για σέ/ γλυκιά/ Ελλά / δα, που το/</a:t>
            </a:r>
            <a:r>
              <a:rPr lang="el-GR" i="1" dirty="0" err="1">
                <a:latin typeface="Palatino Linotype" panose="02040502050505030304" pitchFamily="18" charset="0"/>
                <a:ea typeface="Calibri" panose="020F0502020204030204" pitchFamily="34" charset="0"/>
                <a:cs typeface="Arial" panose="020B0604020202020204" pitchFamily="34" charset="0"/>
              </a:rPr>
              <a:t>σο</a:t>
            </a:r>
            <a:r>
              <a:rPr lang="el-GR" i="1" dirty="0">
                <a:latin typeface="Palatino Linotype" panose="02040502050505030304" pitchFamily="18" charset="0"/>
                <a:ea typeface="Calibri" panose="020F0502020204030204" pitchFamily="34" charset="0"/>
                <a:cs typeface="Arial" panose="020B0604020202020204" pitchFamily="34" charset="0"/>
              </a:rPr>
              <a:t> </a:t>
            </a:r>
            <a:r>
              <a:rPr lang="el-GR" i="1" dirty="0" err="1">
                <a:latin typeface="Palatino Linotype" panose="02040502050505030304" pitchFamily="18" charset="0"/>
                <a:ea typeface="Calibri" panose="020F0502020204030204" pitchFamily="34" charset="0"/>
                <a:cs typeface="Arial" panose="020B0604020202020204" pitchFamily="34" charset="0"/>
              </a:rPr>
              <a:t>σ΄α</a:t>
            </a:r>
            <a:r>
              <a:rPr lang="el-GR" i="1" dirty="0">
                <a:latin typeface="Palatino Linotype" panose="02040502050505030304" pitchFamily="18" charset="0"/>
                <a:ea typeface="Calibri" panose="020F0502020204030204" pitchFamily="34" charset="0"/>
                <a:cs typeface="Arial" panose="020B0604020202020204" pitchFamily="34" charset="0"/>
              </a:rPr>
              <a:t>/</a:t>
            </a:r>
            <a:r>
              <a:rPr lang="el-GR" i="1" dirty="0" err="1">
                <a:latin typeface="Palatino Linotype" panose="02040502050505030304" pitchFamily="18" charset="0"/>
                <a:ea typeface="Calibri" panose="020F0502020204030204" pitchFamily="34" charset="0"/>
                <a:cs typeface="Arial" panose="020B0604020202020204" pitchFamily="34" charset="0"/>
              </a:rPr>
              <a:t>γαπώ</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 / 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 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 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 </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Palatino Linotype" panose="02040502050505030304" pitchFamily="18" charset="0"/>
              <a:buChar char="-"/>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Τροχαϊκό μέτρο: - υ </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«πάντα κι όπου σ΄ αντικρίζω» </a:t>
            </a:r>
            <a:r>
              <a:rPr lang="el-GR" i="1" dirty="0">
                <a:latin typeface="Palatino Linotype" panose="02040502050505030304" pitchFamily="18" charset="0"/>
                <a:ea typeface="Calibri" panose="020F0502020204030204" pitchFamily="34" charset="0"/>
                <a:cs typeface="Arial" panose="020B0604020202020204" pitchFamily="34" charset="0"/>
                <a:sym typeface="Wingdings" panose="05000000000000000000" pitchFamily="2" charset="2"/>
              </a:rPr>
              <a:t></a:t>
            </a:r>
            <a:r>
              <a:rPr lang="el-GR" i="1" dirty="0">
                <a:latin typeface="Palatino Linotype" panose="02040502050505030304" pitchFamily="18" charset="0"/>
                <a:ea typeface="Calibri" panose="020F0502020204030204" pitchFamily="34" charset="0"/>
                <a:cs typeface="Arial" panose="020B0604020202020204" pitchFamily="34" charset="0"/>
              </a:rPr>
              <a:t> πάντα / κι όπου / αντικρίζω</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i="1" dirty="0">
                <a:latin typeface="Palatino Linotype" panose="02040502050505030304" pitchFamily="18" charset="0"/>
                <a:ea typeface="Calibri" panose="020F0502020204030204" pitchFamily="34" charset="0"/>
                <a:cs typeface="Arial" panose="020B0604020202020204" pitchFamily="34" charset="0"/>
              </a:rPr>
              <a:t>	</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 </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 </a:t>
            </a:r>
            <a:r>
              <a:rPr lang="el-GR" i="1" dirty="0" err="1">
                <a:latin typeface="Palatino Linotype" panose="02040502050505030304" pitchFamily="18" charset="0"/>
                <a:ea typeface="Calibri" panose="020F0502020204030204" pitchFamily="34" charset="0"/>
                <a:cs typeface="Arial" panose="020B0604020202020204" pitchFamily="34" charset="0"/>
              </a:rPr>
              <a:t>τά</a:t>
            </a:r>
            <a:r>
              <a:rPr lang="el-GR" i="1" dirty="0">
                <a:latin typeface="Palatino Linotype" panose="02040502050505030304" pitchFamily="18" charset="0"/>
                <a:ea typeface="Calibri" panose="020F0502020204030204" pitchFamily="34" charset="0"/>
                <a:cs typeface="Arial" panose="020B0604020202020204" pitchFamily="34" charset="0"/>
              </a:rPr>
              <a:t>-τα</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30893629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3D07602C-1ABF-4702-862F-2A9B66FD6AF2}"/>
              </a:ext>
            </a:extLst>
          </p:cNvPr>
          <p:cNvSpPr/>
          <p:nvPr/>
        </p:nvSpPr>
        <p:spPr>
          <a:xfrm>
            <a:off x="1165138" y="2243611"/>
            <a:ext cx="9603274" cy="2370777"/>
          </a:xfrm>
          <a:prstGeom prst="rect">
            <a:avLst/>
          </a:prstGeom>
        </p:spPr>
        <p:txBody>
          <a:bodyPr wrap="square">
            <a:spAutoFit/>
          </a:bodyPr>
          <a:lstStyle/>
          <a:p>
            <a:pPr marL="342900" lvl="0" indent="-342900">
              <a:lnSpc>
                <a:spcPct val="107000"/>
              </a:lnSpc>
              <a:spcAft>
                <a:spcPts val="800"/>
              </a:spcAft>
              <a:buFont typeface="Palatino Linotype" panose="02040502050505030304" pitchFamily="18" charset="0"/>
              <a:buChar char="-"/>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Αναπαιστικό μέτρο: υ </a:t>
            </a:r>
            <a:r>
              <a:rPr lang="el-GR" b="1" dirty="0" err="1">
                <a:latin typeface="Palatino Linotype" panose="02040502050505030304" pitchFamily="18" charset="0"/>
                <a:ea typeface="Calibri" panose="020F0502020204030204" pitchFamily="34" charset="0"/>
                <a:cs typeface="Arial" panose="020B0604020202020204" pitchFamily="34" charset="0"/>
              </a:rPr>
              <a:t>υ</a:t>
            </a:r>
            <a:r>
              <a:rPr lang="el-GR" b="1" dirty="0">
                <a:latin typeface="Palatino Linotype" panose="02040502050505030304" pitchFamily="18" charset="0"/>
                <a:ea typeface="Calibri" panose="020F0502020204030204" pitchFamily="34" charset="0"/>
                <a:cs typeface="Arial" panose="020B0604020202020204" pitchFamily="34" charset="0"/>
              </a:rPr>
              <a:t> –</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«στων Ψαρών την ολόμαυρη ράχη»</a:t>
            </a:r>
            <a:r>
              <a:rPr lang="el-GR" dirty="0">
                <a:latin typeface="Palatino Linotype" panose="02040502050505030304" pitchFamily="18" charset="0"/>
                <a:ea typeface="Calibri" panose="020F0502020204030204" pitchFamily="34" charset="0"/>
                <a:cs typeface="Arial" panose="020B0604020202020204" pitchFamily="34" charset="0"/>
                <a:sym typeface="Wingdings" panose="05000000000000000000" pitchFamily="2" charset="2"/>
              </a:rPr>
              <a:t></a:t>
            </a:r>
            <a:r>
              <a:rPr lang="el-GR" dirty="0">
                <a:latin typeface="Palatino Linotype" panose="02040502050505030304" pitchFamily="18" charset="0"/>
                <a:ea typeface="Calibri" panose="020F0502020204030204" pitchFamily="34" charset="0"/>
                <a:cs typeface="Arial" panose="020B0604020202020204" pitchFamily="34" charset="0"/>
              </a:rPr>
              <a:t> «στων Ψαρών / την </a:t>
            </a:r>
            <a:r>
              <a:rPr lang="el-GR" dirty="0" err="1">
                <a:latin typeface="Palatino Linotype" panose="02040502050505030304" pitchFamily="18" charset="0"/>
                <a:ea typeface="Calibri" panose="020F0502020204030204" pitchFamily="34" charset="0"/>
                <a:cs typeface="Arial" panose="020B0604020202020204" pitchFamily="34" charset="0"/>
              </a:rPr>
              <a:t>ολό</a:t>
            </a:r>
            <a:r>
              <a:rPr lang="el-GR" dirty="0">
                <a:latin typeface="Palatino Linotype" panose="02040502050505030304" pitchFamily="18" charset="0"/>
                <a:ea typeface="Calibri" panose="020F0502020204030204" pitchFamily="34" charset="0"/>
                <a:cs typeface="Arial" panose="020B0604020202020204" pitchFamily="34" charset="0"/>
              </a:rPr>
              <a:t>/</a:t>
            </a:r>
            <a:r>
              <a:rPr lang="el-GR" dirty="0" err="1">
                <a:latin typeface="Palatino Linotype" panose="02040502050505030304" pitchFamily="18" charset="0"/>
                <a:ea typeface="Calibri" panose="020F0502020204030204" pitchFamily="34" charset="0"/>
                <a:cs typeface="Arial" panose="020B0604020202020204" pitchFamily="34" charset="0"/>
              </a:rPr>
              <a:t>μαυρη</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err="1">
                <a:latin typeface="Palatino Linotype" panose="02040502050505030304" pitchFamily="18" charset="0"/>
                <a:ea typeface="Calibri" panose="020F0502020204030204" pitchFamily="34" charset="0"/>
                <a:cs typeface="Arial" panose="020B0604020202020204" pitchFamily="34" charset="0"/>
              </a:rPr>
              <a:t>ρά</a:t>
            </a:r>
            <a:r>
              <a:rPr lang="el-GR" dirty="0">
                <a:latin typeface="Palatino Linotype" panose="02040502050505030304" pitchFamily="18" charset="0"/>
                <a:ea typeface="Calibri" panose="020F0502020204030204" pitchFamily="34" charset="0"/>
                <a:cs typeface="Arial" panose="020B0604020202020204" pitchFamily="34" charset="0"/>
              </a:rPr>
              <a:t>/</a:t>
            </a:r>
            <a:r>
              <a:rPr lang="el-GR" dirty="0" err="1">
                <a:latin typeface="Palatino Linotype" panose="02040502050505030304" pitchFamily="18" charset="0"/>
                <a:ea typeface="Calibri" panose="020F0502020204030204" pitchFamily="34" charset="0"/>
                <a:cs typeface="Arial" panose="020B0604020202020204" pitchFamily="34" charset="0"/>
              </a:rPr>
              <a:t>χη</a:t>
            </a:r>
            <a:r>
              <a:rPr lang="el-GR" dirty="0">
                <a:latin typeface="Palatino Linotype" panose="02040502050505030304" pitchFamily="18" charset="0"/>
                <a:ea typeface="Calibri" panose="020F0502020204030204" pitchFamily="34" charset="0"/>
                <a:cs typeface="Arial" panose="020B0604020202020204" pitchFamily="34" charset="0"/>
              </a:rPr>
              <a:t>»</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dirty="0">
                <a:latin typeface="Palatino Linotype" panose="02040502050505030304" pitchFamily="18" charset="0"/>
                <a:ea typeface="Calibri" panose="020F0502020204030204" pitchFamily="34" charset="0"/>
                <a:cs typeface="Arial" panose="020B0604020202020204" pitchFamily="34" charset="0"/>
              </a:rPr>
              <a:t>		τα-τα-</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 / τα-τα-</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 τα-τα-</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Palatino Linotype" panose="02040502050505030304" pitchFamily="18" charset="0"/>
              <a:buChar char="-"/>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Δακτυλικό μέτρο: - υ </a:t>
            </a:r>
            <a:r>
              <a:rPr lang="el-GR" b="1" dirty="0" err="1">
                <a:latin typeface="Palatino Linotype" panose="02040502050505030304" pitchFamily="18" charset="0"/>
                <a:ea typeface="Calibri" panose="020F0502020204030204" pitchFamily="34" charset="0"/>
                <a:cs typeface="Arial" panose="020B0604020202020204" pitchFamily="34" charset="0"/>
              </a:rPr>
              <a:t>υ</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a:t>
            </a:r>
            <a:r>
              <a:rPr lang="el-GR" dirty="0">
                <a:latin typeface="Palatino Linotype" panose="02040502050505030304" pitchFamily="18" charset="0"/>
                <a:ea typeface="Calibri" panose="020F0502020204030204" pitchFamily="34" charset="0"/>
                <a:cs typeface="Arial" panose="020B0604020202020204" pitchFamily="34" charset="0"/>
              </a:rPr>
              <a:t>Σύννεφα! Σύννεφα! Νύχτα και μέρα»</a:t>
            </a:r>
            <a:r>
              <a:rPr lang="el-GR" b="1" dirty="0">
                <a:latin typeface="Palatino Linotype" panose="02040502050505030304" pitchFamily="18" charset="0"/>
                <a:ea typeface="Calibri" panose="020F0502020204030204" pitchFamily="34" charset="0"/>
                <a:cs typeface="Arial" panose="020B0604020202020204" pitchFamily="34" charset="0"/>
              </a:rPr>
              <a:t> </a:t>
            </a:r>
            <a:r>
              <a:rPr lang="el-GR" b="1" dirty="0">
                <a:latin typeface="Palatino Linotype" panose="02040502050505030304" pitchFamily="18" charset="0"/>
                <a:ea typeface="Calibri" panose="020F0502020204030204" pitchFamily="34" charset="0"/>
                <a:cs typeface="Arial" panose="020B0604020202020204" pitchFamily="34" charset="0"/>
                <a:sym typeface="Wingdings" panose="05000000000000000000" pitchFamily="2" charset="2"/>
              </a:rPr>
              <a:t></a:t>
            </a:r>
            <a:r>
              <a:rPr lang="el-GR" dirty="0">
                <a:latin typeface="Palatino Linotype" panose="02040502050505030304" pitchFamily="18" charset="0"/>
                <a:ea typeface="Calibri" panose="020F0502020204030204" pitchFamily="34" charset="0"/>
                <a:cs typeface="Arial" panose="020B0604020202020204" pitchFamily="34" charset="0"/>
              </a:rPr>
              <a:t> Σύννεφα!/ Σύννεφα! /Νύχτα και / μέρα»</a:t>
            </a:r>
            <a:endParaRPr lang="el-GR" dirty="0">
              <a:latin typeface="Calibri" panose="020F0502020204030204" pitchFamily="34" charset="0"/>
              <a:ea typeface="Calibri" panose="020F0502020204030204" pitchFamily="34" charset="0"/>
              <a:cs typeface="Arial" panose="020B0604020202020204" pitchFamily="34" charset="0"/>
            </a:endParaRPr>
          </a:p>
          <a:p>
            <a:pPr marL="228600">
              <a:lnSpc>
                <a:spcPct val="107000"/>
              </a:lnSpc>
              <a:spcAft>
                <a:spcPts val="800"/>
              </a:spcAft>
              <a:tabLst>
                <a:tab pos="2331720" algn="l"/>
              </a:tabLst>
            </a:pPr>
            <a:r>
              <a:rPr lang="el-GR" b="1" dirty="0">
                <a:latin typeface="Palatino Linotype" panose="02040502050505030304" pitchFamily="18" charset="0"/>
                <a:ea typeface="Calibri" panose="020F0502020204030204" pitchFamily="34" charset="0"/>
                <a:cs typeface="Arial" panose="020B0604020202020204" pitchFamily="34" charset="0"/>
              </a:rPr>
              <a:t>		</a:t>
            </a:r>
            <a:r>
              <a:rPr lang="el-GR" dirty="0">
                <a:latin typeface="Palatino Linotype" panose="02040502050505030304" pitchFamily="18" charset="0"/>
                <a:ea typeface="Calibri" panose="020F0502020204030204" pitchFamily="34" charset="0"/>
                <a:cs typeface="Arial" panose="020B0604020202020204" pitchFamily="34" charset="0"/>
              </a:rPr>
              <a:t>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-τα-τα /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-τα-τα/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-τα-τα/ </a:t>
            </a:r>
            <a:r>
              <a:rPr lang="el-GR" dirty="0" err="1">
                <a:latin typeface="Palatino Linotype" panose="02040502050505030304" pitchFamily="18" charset="0"/>
                <a:ea typeface="Calibri" panose="020F0502020204030204" pitchFamily="34" charset="0"/>
                <a:cs typeface="Arial" panose="020B0604020202020204" pitchFamily="34" charset="0"/>
              </a:rPr>
              <a:t>τά</a:t>
            </a:r>
            <a:r>
              <a:rPr lang="el-GR" dirty="0">
                <a:latin typeface="Palatino Linotype" panose="02040502050505030304" pitchFamily="18" charset="0"/>
                <a:ea typeface="Calibri" panose="020F0502020204030204" pitchFamily="34" charset="0"/>
                <a:cs typeface="Arial" panose="020B0604020202020204" pitchFamily="34" charset="0"/>
              </a:rPr>
              <a:t>-τα</a:t>
            </a:r>
            <a:endParaRPr lang="el-GR" dirty="0">
              <a:latin typeface="Calibri" panose="020F0502020204030204" pitchFamily="34" charset="0"/>
              <a:ea typeface="Calibri" panose="020F0502020204030204" pitchFamily="34" charset="0"/>
              <a:cs typeface="Arial" panose="020B0604020202020204" pitchFamily="34" charset="0"/>
            </a:endParaRPr>
          </a:p>
        </p:txBody>
      </p:sp>
    </p:spTree>
    <p:extLst>
      <p:ext uri="{BB962C8B-B14F-4D97-AF65-F5344CB8AC3E}">
        <p14:creationId xmlns:p14="http://schemas.microsoft.com/office/powerpoint/2010/main" val="28308882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3D07602C-1ABF-4702-862F-2A9B66FD6AF2}"/>
              </a:ext>
            </a:extLst>
          </p:cNvPr>
          <p:cNvSpPr/>
          <p:nvPr/>
        </p:nvSpPr>
        <p:spPr>
          <a:xfrm>
            <a:off x="1165138" y="2243611"/>
            <a:ext cx="9603274" cy="375552"/>
          </a:xfrm>
          <a:prstGeom prst="rect">
            <a:avLst/>
          </a:prstGeom>
        </p:spPr>
        <p:txBody>
          <a:bodyPr wrap="square">
            <a:spAutoFit/>
          </a:bodyPr>
          <a:lstStyle/>
          <a:p>
            <a:pPr marL="342900" lvl="0" indent="-342900">
              <a:lnSpc>
                <a:spcPct val="107000"/>
              </a:lnSpc>
              <a:spcAft>
                <a:spcPts val="800"/>
              </a:spcAft>
              <a:buFont typeface="Palatino Linotype" panose="02040502050505030304" pitchFamily="18" charset="0"/>
              <a:buChar char="-"/>
              <a:tabLst>
                <a:tab pos="2331720" algn="l"/>
              </a:tabLst>
            </a:pPr>
            <a:endParaRPr lang="el-GR" dirty="0">
              <a:latin typeface="Calibri" panose="020F0502020204030204" pitchFamily="34" charset="0"/>
              <a:ea typeface="Calibri" panose="020F0502020204030204" pitchFamily="34" charset="0"/>
              <a:cs typeface="Arial" panose="020B0604020202020204" pitchFamily="34" charset="0"/>
            </a:endParaRPr>
          </a:p>
        </p:txBody>
      </p:sp>
      <p:sp>
        <p:nvSpPr>
          <p:cNvPr id="11" name="Rectangle 2">
            <a:extLst>
              <a:ext uri="{FF2B5EF4-FFF2-40B4-BE49-F238E27FC236}">
                <a16:creationId xmlns:a16="http://schemas.microsoft.com/office/drawing/2014/main" id="{649A9472-D8B2-45DD-8CFC-AC8C4D8C5A0E}"/>
              </a:ext>
            </a:extLst>
          </p:cNvPr>
          <p:cNvSpPr>
            <a:spLocks noChangeArrowheads="1"/>
          </p:cNvSpPr>
          <p:nvPr/>
        </p:nvSpPr>
        <p:spPr bwMode="auto">
          <a:xfrm>
            <a:off x="1451579" y="1630864"/>
            <a:ext cx="10368946" cy="12618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lvl1pPr eaLnBrk="0" fontAlgn="base" hangingPunct="0">
              <a:spcBef>
                <a:spcPct val="0"/>
              </a:spcBef>
              <a:spcAft>
                <a:spcPct val="0"/>
              </a:spcAft>
              <a:tabLst>
                <a:tab pos="1660525" algn="l"/>
              </a:tabLst>
              <a:defRPr>
                <a:solidFill>
                  <a:schemeClr val="tx1"/>
                </a:solidFill>
                <a:latin typeface="Arial" panose="020B0604020202020204" pitchFamily="34" charset="0"/>
              </a:defRPr>
            </a:lvl1pPr>
            <a:lvl2pPr eaLnBrk="0" fontAlgn="base" hangingPunct="0">
              <a:spcBef>
                <a:spcPct val="0"/>
              </a:spcBef>
              <a:spcAft>
                <a:spcPct val="0"/>
              </a:spcAft>
              <a:tabLst>
                <a:tab pos="1660525" algn="l"/>
              </a:tabLst>
              <a:defRPr>
                <a:solidFill>
                  <a:schemeClr val="tx1"/>
                </a:solidFill>
                <a:latin typeface="Arial" panose="020B0604020202020204" pitchFamily="34" charset="0"/>
              </a:defRPr>
            </a:lvl2pPr>
            <a:lvl3pPr eaLnBrk="0" fontAlgn="base" hangingPunct="0">
              <a:spcBef>
                <a:spcPct val="0"/>
              </a:spcBef>
              <a:spcAft>
                <a:spcPct val="0"/>
              </a:spcAft>
              <a:tabLst>
                <a:tab pos="1660525" algn="l"/>
              </a:tabLst>
              <a:defRPr>
                <a:solidFill>
                  <a:schemeClr val="tx1"/>
                </a:solidFill>
                <a:latin typeface="Arial" panose="020B0604020202020204" pitchFamily="34" charset="0"/>
              </a:defRPr>
            </a:lvl3pPr>
            <a:lvl4pPr eaLnBrk="0" fontAlgn="base" hangingPunct="0">
              <a:spcBef>
                <a:spcPct val="0"/>
              </a:spcBef>
              <a:spcAft>
                <a:spcPct val="0"/>
              </a:spcAft>
              <a:tabLst>
                <a:tab pos="1660525" algn="l"/>
              </a:tabLst>
              <a:defRPr>
                <a:solidFill>
                  <a:schemeClr val="tx1"/>
                </a:solidFill>
                <a:latin typeface="Arial" panose="020B0604020202020204" pitchFamily="34" charset="0"/>
              </a:defRPr>
            </a:lvl4pPr>
            <a:lvl5pPr eaLnBrk="0" fontAlgn="base" hangingPunct="0">
              <a:spcBef>
                <a:spcPct val="0"/>
              </a:spcBef>
              <a:spcAft>
                <a:spcPct val="0"/>
              </a:spcAft>
              <a:tabLst>
                <a:tab pos="1660525" algn="l"/>
              </a:tabLst>
              <a:defRPr>
                <a:solidFill>
                  <a:schemeClr val="tx1"/>
                </a:solidFill>
                <a:latin typeface="Arial" panose="020B0604020202020204" pitchFamily="34" charset="0"/>
              </a:defRPr>
            </a:lvl5pPr>
            <a:lvl6pPr eaLnBrk="0" fontAlgn="base" hangingPunct="0">
              <a:spcBef>
                <a:spcPct val="0"/>
              </a:spcBef>
              <a:spcAft>
                <a:spcPct val="0"/>
              </a:spcAft>
              <a:tabLst>
                <a:tab pos="1660525" algn="l"/>
              </a:tabLst>
              <a:defRPr>
                <a:solidFill>
                  <a:schemeClr val="tx1"/>
                </a:solidFill>
                <a:latin typeface="Arial" panose="020B0604020202020204" pitchFamily="34" charset="0"/>
              </a:defRPr>
            </a:lvl6pPr>
            <a:lvl7pPr eaLnBrk="0" fontAlgn="base" hangingPunct="0">
              <a:spcBef>
                <a:spcPct val="0"/>
              </a:spcBef>
              <a:spcAft>
                <a:spcPct val="0"/>
              </a:spcAft>
              <a:tabLst>
                <a:tab pos="1660525" algn="l"/>
              </a:tabLst>
              <a:defRPr>
                <a:solidFill>
                  <a:schemeClr val="tx1"/>
                </a:solidFill>
                <a:latin typeface="Arial" panose="020B0604020202020204" pitchFamily="34" charset="0"/>
              </a:defRPr>
            </a:lvl7pPr>
            <a:lvl8pPr eaLnBrk="0" fontAlgn="base" hangingPunct="0">
              <a:spcBef>
                <a:spcPct val="0"/>
              </a:spcBef>
              <a:spcAft>
                <a:spcPct val="0"/>
              </a:spcAft>
              <a:tabLst>
                <a:tab pos="1660525" algn="l"/>
              </a:tabLst>
              <a:defRPr>
                <a:solidFill>
                  <a:schemeClr val="tx1"/>
                </a:solidFill>
                <a:latin typeface="Arial" panose="020B0604020202020204" pitchFamily="34" charset="0"/>
              </a:defRPr>
            </a:lvl8pPr>
            <a:lvl9pPr eaLnBrk="0" fontAlgn="base" hangingPunct="0">
              <a:spcBef>
                <a:spcPct val="0"/>
              </a:spcBef>
              <a:spcAft>
                <a:spcPct val="0"/>
              </a:spcAft>
              <a:tabLst>
                <a:tab pos="1660525" algn="l"/>
              </a:tabLst>
              <a:defRPr>
                <a:solidFill>
                  <a:schemeClr val="tx1"/>
                </a:solidFill>
                <a:latin typeface="Arial" panose="020B0604020202020204" pitchFamily="34" charset="0"/>
              </a:defRPr>
            </a:lvl9pPr>
          </a:lstStyle>
          <a:p>
            <a:pPr marL="0" marR="0" lvl="0" indent="0" algn="l" defTabSz="914400" rtl="0" eaLnBrk="0" fontAlgn="base" latinLnBrk="0" hangingPunct="0">
              <a:lnSpc>
                <a:spcPct val="100000"/>
              </a:lnSpc>
              <a:spcBef>
                <a:spcPct val="0"/>
              </a:spcBef>
              <a:spcAft>
                <a:spcPct val="0"/>
              </a:spcAft>
              <a:buClrTx/>
              <a:buSzTx/>
              <a:buFontTx/>
              <a:buNone/>
              <a:tabLst>
                <a:tab pos="1660525" algn="l"/>
              </a:tabLst>
            </a:pPr>
            <a:endParaRPr kumimoji="0" lang="en-US" altLang="LID4096" sz="1600" b="1" i="0" u="sng"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Arial" panose="020B0604020202020204" pitchFamily="34" charset="0"/>
            </a:endParaRPr>
          </a:p>
          <a:p>
            <a:pPr marL="0" marR="0" lvl="0" indent="0" algn="l" defTabSz="914400" rtl="0" eaLnBrk="0" fontAlgn="base" latinLnBrk="0" hangingPunct="0">
              <a:lnSpc>
                <a:spcPct val="100000"/>
              </a:lnSpc>
              <a:spcBef>
                <a:spcPct val="0"/>
              </a:spcBef>
              <a:spcAft>
                <a:spcPct val="0"/>
              </a:spcAft>
              <a:buClrTx/>
              <a:buSzTx/>
              <a:buFontTx/>
              <a:buNone/>
              <a:tabLst>
                <a:tab pos="1660525" algn="l"/>
              </a:tabLst>
            </a:pPr>
            <a:r>
              <a:rPr kumimoji="0" lang="el-GR" altLang="LID4096" sz="1600" b="1" i="0" u="sng"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Παραδοσιακή και Νεωτερική/ Μοντέρνα ποίηση</a:t>
            </a:r>
            <a:endParaRPr kumimoji="0" lang="el-GR" altLang="LID4096"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60525" algn="l"/>
              </a:tabLst>
            </a:pPr>
            <a:r>
              <a:rPr kumimoji="0" lang="el-GR" altLang="LID4096" sz="1600" b="0" i="0"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Η νεοελληνική  ποίηση, με κριτήριο ορισμένα χαρακτηριστικά, διακρίνεται σε δυο μεγάλες ομάδες: την παραδοσιακή και τη νεωτερική (μοντέρνα) ποίηση.</a:t>
            </a:r>
            <a:endParaRPr kumimoji="0" lang="el-GR" altLang="LID4096" sz="1600" b="0" i="0" u="none" strike="noStrike" cap="none" normalizeH="0" baseline="0" dirty="0">
              <a:ln>
                <a:noFill/>
              </a:ln>
              <a:solidFill>
                <a:schemeClr val="tx1"/>
              </a:solidFill>
              <a:effectLst/>
            </a:endParaRPr>
          </a:p>
          <a:p>
            <a:pPr marL="0" marR="0" lvl="0" indent="0" algn="l" defTabSz="914400" rtl="0" eaLnBrk="0" fontAlgn="base" latinLnBrk="0" hangingPunct="0">
              <a:lnSpc>
                <a:spcPct val="100000"/>
              </a:lnSpc>
              <a:spcBef>
                <a:spcPct val="0"/>
              </a:spcBef>
              <a:spcAft>
                <a:spcPct val="0"/>
              </a:spcAft>
              <a:buClrTx/>
              <a:buSzTx/>
              <a:buFontTx/>
              <a:buNone/>
              <a:tabLst>
                <a:tab pos="1660525" algn="l"/>
              </a:tabLst>
            </a:pPr>
            <a:r>
              <a:rPr kumimoji="0" lang="el-GR" altLang="LID4096" sz="1200" b="0" i="0" u="none" strike="noStrike" cap="none" normalizeH="0" baseline="0" dirty="0">
                <a:ln>
                  <a:noFill/>
                </a:ln>
                <a:solidFill>
                  <a:schemeClr val="tx1"/>
                </a:solidFill>
                <a:effectLst/>
                <a:latin typeface="Palatino Linotype" panose="02040502050505030304" pitchFamily="18" charset="0"/>
                <a:ea typeface="Calibri" panose="020F0502020204030204" pitchFamily="34" charset="0"/>
                <a:cs typeface="Arial" panose="020B0604020202020204" pitchFamily="34" charset="0"/>
              </a:rPr>
              <a:t>	</a:t>
            </a:r>
            <a:endParaRPr kumimoji="0" lang="el-GR" altLang="LID4096" sz="1800" b="0" i="0" u="none" strike="noStrike" cap="none" normalizeH="0" baseline="0" dirty="0">
              <a:ln>
                <a:noFill/>
              </a:ln>
              <a:solidFill>
                <a:schemeClr val="tx1"/>
              </a:solidFill>
              <a:effectLst/>
              <a:latin typeface="Arial" panose="020B0604020202020204" pitchFamily="34" charset="0"/>
            </a:endParaRPr>
          </a:p>
        </p:txBody>
      </p:sp>
      <p:pic>
        <p:nvPicPr>
          <p:cNvPr id="12" name="Picture 11">
            <a:extLst>
              <a:ext uri="{FF2B5EF4-FFF2-40B4-BE49-F238E27FC236}">
                <a16:creationId xmlns:a16="http://schemas.microsoft.com/office/drawing/2014/main" id="{EE43380B-07D7-46B9-BB92-AD99AFC88A0B}"/>
              </a:ext>
            </a:extLst>
          </p:cNvPr>
          <p:cNvPicPr>
            <a:picLocks noChangeAspect="1"/>
          </p:cNvPicPr>
          <p:nvPr/>
        </p:nvPicPr>
        <p:blipFill>
          <a:blip r:embed="rId2"/>
          <a:stretch>
            <a:fillRect/>
          </a:stretch>
        </p:blipFill>
        <p:spPr>
          <a:xfrm>
            <a:off x="2136711" y="2691156"/>
            <a:ext cx="8005666" cy="3362325"/>
          </a:xfrm>
          <a:prstGeom prst="rect">
            <a:avLst/>
          </a:prstGeom>
        </p:spPr>
      </p:pic>
    </p:spTree>
    <p:extLst>
      <p:ext uri="{BB962C8B-B14F-4D97-AF65-F5344CB8AC3E}">
        <p14:creationId xmlns:p14="http://schemas.microsoft.com/office/powerpoint/2010/main" val="426351440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a:xfrm>
            <a:off x="1451579" y="804519"/>
            <a:ext cx="9603275" cy="902983"/>
          </a:xfrm>
        </p:spPr>
        <p:txBody>
          <a:bodyPr>
            <a:normAutofit fontScale="90000"/>
          </a:bodyPr>
          <a:lstStyle/>
          <a:p>
            <a:r>
              <a:rPr lang="el-GR" b="1" dirty="0"/>
              <a:t>ΕΙΣΑΓΩΓΗ ΛΟΓΟΤΕΧΝΙΑΣ</a:t>
            </a:r>
            <a:br>
              <a:rPr lang="el-GR" dirty="0"/>
            </a:br>
            <a:endParaRPr lang="LID4096" dirty="0"/>
          </a:p>
        </p:txBody>
      </p:sp>
      <p:sp>
        <p:nvSpPr>
          <p:cNvPr id="4" name="Rectangle 3">
            <a:extLst>
              <a:ext uri="{FF2B5EF4-FFF2-40B4-BE49-F238E27FC236}">
                <a16:creationId xmlns:a16="http://schemas.microsoft.com/office/drawing/2014/main" id="{3D07602C-1ABF-4702-862F-2A9B66FD6AF2}"/>
              </a:ext>
            </a:extLst>
          </p:cNvPr>
          <p:cNvSpPr/>
          <p:nvPr/>
        </p:nvSpPr>
        <p:spPr>
          <a:xfrm>
            <a:off x="1165138" y="2243611"/>
            <a:ext cx="9603274" cy="375552"/>
          </a:xfrm>
          <a:prstGeom prst="rect">
            <a:avLst/>
          </a:prstGeom>
        </p:spPr>
        <p:txBody>
          <a:bodyPr wrap="square">
            <a:spAutoFit/>
          </a:bodyPr>
          <a:lstStyle/>
          <a:p>
            <a:pPr marL="342900" lvl="0" indent="-342900">
              <a:lnSpc>
                <a:spcPct val="107000"/>
              </a:lnSpc>
              <a:spcAft>
                <a:spcPts val="800"/>
              </a:spcAft>
              <a:buFont typeface="Palatino Linotype" panose="02040502050505030304" pitchFamily="18" charset="0"/>
              <a:buChar char="-"/>
              <a:tabLst>
                <a:tab pos="2331720" algn="l"/>
              </a:tabLst>
            </a:pPr>
            <a:endParaRPr lang="el-GR" dirty="0">
              <a:latin typeface="Calibri" panose="020F0502020204030204" pitchFamily="34" charset="0"/>
              <a:ea typeface="Calibri" panose="020F0502020204030204" pitchFamily="34" charset="0"/>
              <a:cs typeface="Arial" panose="020B0604020202020204" pitchFamily="34" charset="0"/>
            </a:endParaRPr>
          </a:p>
        </p:txBody>
      </p:sp>
      <p:pic>
        <p:nvPicPr>
          <p:cNvPr id="3" name="Picture 2">
            <a:extLst>
              <a:ext uri="{FF2B5EF4-FFF2-40B4-BE49-F238E27FC236}">
                <a16:creationId xmlns:a16="http://schemas.microsoft.com/office/drawing/2014/main" id="{ED5E3256-61AE-4840-85CE-B5F6C0703F17}"/>
              </a:ext>
            </a:extLst>
          </p:cNvPr>
          <p:cNvPicPr>
            <a:picLocks noChangeAspect="1"/>
          </p:cNvPicPr>
          <p:nvPr/>
        </p:nvPicPr>
        <p:blipFill>
          <a:blip r:embed="rId2"/>
          <a:stretch>
            <a:fillRect/>
          </a:stretch>
        </p:blipFill>
        <p:spPr>
          <a:xfrm>
            <a:off x="1451579" y="1973625"/>
            <a:ext cx="9316833" cy="4037467"/>
          </a:xfrm>
          <a:prstGeom prst="rect">
            <a:avLst/>
          </a:prstGeom>
        </p:spPr>
      </p:pic>
    </p:spTree>
    <p:extLst>
      <p:ext uri="{BB962C8B-B14F-4D97-AF65-F5344CB8AC3E}">
        <p14:creationId xmlns:p14="http://schemas.microsoft.com/office/powerpoint/2010/main" val="257445452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4EF8A0A-F558-4F5A-AEC0-4C6920856B6B}"/>
              </a:ext>
            </a:extLst>
          </p:cNvPr>
          <p:cNvSpPr>
            <a:spLocks noGrp="1"/>
          </p:cNvSpPr>
          <p:nvPr>
            <p:ph idx="1"/>
          </p:nvPr>
        </p:nvSpPr>
        <p:spPr>
          <a:xfrm>
            <a:off x="284085" y="363984"/>
            <a:ext cx="11452195" cy="5495278"/>
          </a:xfrm>
        </p:spPr>
        <p:txBody>
          <a:bodyPr>
            <a:normAutofit fontScale="85000" lnSpcReduction="10000"/>
          </a:bodyPr>
          <a:lstStyle/>
          <a:p>
            <a:pPr algn="just"/>
            <a:r>
              <a:rPr lang="el-GR" b="0" i="0" dirty="0">
                <a:solidFill>
                  <a:srgbClr val="000000"/>
                </a:solidFill>
                <a:effectLst/>
                <a:latin typeface="Lucida Grande"/>
              </a:rPr>
              <a:t>Σε ποιον να μιλήσω, αφού καταλαβαίνω ότι η ομιλία μου δε βγαίνει από στόμα. Είμαστε οι νεκροί που καβαλάμε το νεκρό εαυτό μας. Πάνου σ' αυτή τη γη μάς κρατάει σαν καρφωμένους ο θάνατος. Αυτές οι λασπωμένες εκτάσεις έγιναν το φέρετρό μας. Δεν μπορώ να κοιτάξω τον ουρανό. Βλέπω με αηδία τον ευατό μου κι όμως βυθίζουμαι πιο πολύ στη λάσπη. Γύρω μου κάποτε είναι σα να μην υπάρχει τίποτα άλλο απ' τη σκιά μου. Οι άνθρωποι πηγαίνουν στη γραμμή, ο ένας πίσω απ' τον άλλο, προς το θάνατο, κατάντησαν το μόριο της σκόνης του κάθε δρόμου. Σκοτώνουν και σκοτώνουνται χωρίς να θέλουν. Ο πόλεμος είναι ένα έγκλημα που γίνεται με ένδυμα επίσημο και μ' όλα τα παράσημα στο στήθος. Το χρυσάφι και ο πόλεμος, ο πόλεμος και το χρυσάφι αυτή είναι η ιστορία ως τώρα του κόσμου. Όμως αυτός ο πόλεμος είναι δίκαιος. Πολεμάμε για να μην υποφέρει ο άνθρωπος απ' τον άνθρωπο, να μη σκοτώνει ο άνθρωπος τον άνθρωπο, πολεμάμε για να μην υπάρχει ο πόλεμος, να μην υπάρχει στον κόσμο κανένας φασισμός, να μην υπάρχουν δικτάτορες, να απαλλαγεί απ' τη δικτατορία η χώρα μας. Κάνουμε το χρέος μας απέναντι στον άνθρωπο, όχι απέναντι στο Θεό. Σάπισε το κορμί μας απ' τη βροχή. Λιώνουν τα πόδια μας μέσα στη λάσπη. Θα τα κόψουν και θα μείνουμε σαν τα παιδιά που δεν μπορούν να περπατήσουν. Όλοι, αν βαστάξει ο πόλεμος, θα έχουμε ξύλινα πόδια κι όπως τη νύχτα θα περπατάμε σ' ένα δρόμο λιθόστρωτο, θ' ακούγεται ένας κρότος ξερός, όπως όταν περπατάει κανείς σ' ένα δάσος έρημο το φθινόπωρο. Γύρω μας πάντα μια μουχλιασμένη μέρα θανάτου, μια παγωμένη νύχτα θανάτου. Είναι δίκαιος αυτός ο πόλεμος. Έπρεπε να πολεμήσουμε. Να κάνουμε το χρέος μας απέναντι στον άνθρωπο...</a:t>
            </a:r>
          </a:p>
          <a:p>
            <a:r>
              <a:rPr lang="el-GR" dirty="0">
                <a:solidFill>
                  <a:srgbClr val="000000"/>
                </a:solidFill>
                <a:latin typeface="Lucida Grande"/>
              </a:rPr>
              <a:t>Στέλιος Ξεφλούδας, Άνθρωποι του μύθου</a:t>
            </a:r>
            <a:endParaRPr lang="en-CY" dirty="0"/>
          </a:p>
        </p:txBody>
      </p:sp>
    </p:spTree>
    <p:extLst>
      <p:ext uri="{BB962C8B-B14F-4D97-AF65-F5344CB8AC3E}">
        <p14:creationId xmlns:p14="http://schemas.microsoft.com/office/powerpoint/2010/main" val="24181405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6EE84375-47CB-4E15-B763-408B3AA03FA4}"/>
              </a:ext>
            </a:extLst>
          </p:cNvPr>
          <p:cNvSpPr>
            <a:spLocks noGrp="1"/>
          </p:cNvSpPr>
          <p:nvPr>
            <p:ph idx="1"/>
          </p:nvPr>
        </p:nvSpPr>
        <p:spPr/>
        <p:txBody>
          <a:bodyPr/>
          <a:lstStyle/>
          <a:p>
            <a:r>
              <a:rPr lang="el-GR" dirty="0"/>
              <a:t>Ποια τα χαρακτηριστικά γνωρίσματα του πιο πάνω κειμένου;</a:t>
            </a:r>
          </a:p>
          <a:p>
            <a:r>
              <a:rPr lang="el-GR" dirty="0"/>
              <a:t>Σε ποιο ρηματικό πρόσωπο γίνεται η αφήγηση;</a:t>
            </a:r>
          </a:p>
          <a:p>
            <a:r>
              <a:rPr lang="el-GR" dirty="0"/>
              <a:t>Να μετατρέψεις μέρος της αφήγησης στο γ’ πρόσωπο ενικού; Αλλάζει η αναγνωστική πρόσληψη και εαν ναι, γιατί νομίζετε;</a:t>
            </a:r>
          </a:p>
          <a:p>
            <a:r>
              <a:rPr lang="el-GR" dirty="0"/>
              <a:t>Σε ποιο ΛΟΓΟΤΕΧΝΙΚΟ ΓΕΝΟΣ ανήκει λοιπόν το κείμενο;</a:t>
            </a:r>
            <a:endParaRPr lang="en-CY" dirty="0"/>
          </a:p>
        </p:txBody>
      </p:sp>
    </p:spTree>
    <p:extLst>
      <p:ext uri="{BB962C8B-B14F-4D97-AF65-F5344CB8AC3E}">
        <p14:creationId xmlns:p14="http://schemas.microsoft.com/office/powerpoint/2010/main" val="18871253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useBgFill="1">
        <p:nvSpPr>
          <p:cNvPr id="12" name="Rectangle 11">
            <a:extLst>
              <a:ext uri="{FF2B5EF4-FFF2-40B4-BE49-F238E27FC236}">
                <a16:creationId xmlns:a16="http://schemas.microsoft.com/office/drawing/2014/main" id="{C630F413-44CE-4746-9821-9E0107978E7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2" y="0"/>
            <a:ext cx="12191695"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22D671B1-B099-4F9C-B9CC-9D22B4DAF8A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838524"/>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2" name="Title 1">
            <a:extLst>
              <a:ext uri="{FF2B5EF4-FFF2-40B4-BE49-F238E27FC236}">
                <a16:creationId xmlns:a16="http://schemas.microsoft.com/office/drawing/2014/main" id="{A3AE5EC9-2245-4ED7-BA0F-B95617371710}"/>
              </a:ext>
            </a:extLst>
          </p:cNvPr>
          <p:cNvSpPr>
            <a:spLocks noGrp="1"/>
          </p:cNvSpPr>
          <p:nvPr>
            <p:ph type="title"/>
          </p:nvPr>
        </p:nvSpPr>
        <p:spPr>
          <a:xfrm>
            <a:off x="7555992" y="707475"/>
            <a:ext cx="3157577" cy="1312001"/>
          </a:xfrm>
        </p:spPr>
        <p:txBody>
          <a:bodyPr anchor="t">
            <a:normAutofit/>
          </a:bodyPr>
          <a:lstStyle/>
          <a:p>
            <a:r>
              <a:rPr lang="el-GR" sz="2800" dirty="0"/>
              <a:t>Ποια ειναι τα χαρακτηριστικα του κειμενου;</a:t>
            </a:r>
            <a:endParaRPr lang="en-CY" sz="2800" dirty="0"/>
          </a:p>
        </p:txBody>
      </p:sp>
      <p:cxnSp>
        <p:nvCxnSpPr>
          <p:cNvPr id="16" name="Straight Connector 15">
            <a:extLst>
              <a:ext uri="{FF2B5EF4-FFF2-40B4-BE49-F238E27FC236}">
                <a16:creationId xmlns:a16="http://schemas.microsoft.com/office/drawing/2014/main" id="{7552FBEF-FA69-427B-8245-0A518E0513D5}"/>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7555992" y="2146542"/>
            <a:ext cx="3157578" cy="0"/>
          </a:xfrm>
          <a:prstGeom prst="line">
            <a:avLst/>
          </a:prstGeom>
          <a:ln w="31750"/>
        </p:spPr>
        <p:style>
          <a:lnRef idx="3">
            <a:schemeClr val="accent1"/>
          </a:lnRef>
          <a:fillRef idx="0">
            <a:schemeClr val="accent1"/>
          </a:fillRef>
          <a:effectRef idx="2">
            <a:schemeClr val="accent1"/>
          </a:effectRef>
          <a:fontRef idx="minor">
            <a:schemeClr val="tx1"/>
          </a:fontRef>
        </p:style>
      </p:cxnSp>
      <p:sp>
        <p:nvSpPr>
          <p:cNvPr id="18" name="Title 1">
            <a:extLst>
              <a:ext uri="{FF2B5EF4-FFF2-40B4-BE49-F238E27FC236}">
                <a16:creationId xmlns:a16="http://schemas.microsoft.com/office/drawing/2014/main" id="{898488B7-DBD3-40E7-B54B-4DA6C5693EF3}"/>
              </a:ext>
              <a:ext uri="{C183D7F6-B498-43B3-948B-1728B52AA6E4}">
                <adec:decorative xmlns:adec="http://schemas.microsoft.com/office/drawing/2017/decorative" val="1"/>
              </a:ext>
            </a:extLst>
          </p:cNvPr>
          <p:cNvSpPr txBox="1">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451580" y="3122496"/>
            <a:ext cx="3530157" cy="1049235"/>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200" b="0" i="0" kern="1200" cap="all">
                <a:solidFill>
                  <a:schemeClr val="tx1"/>
                </a:solidFill>
                <a:effectLst/>
                <a:latin typeface="+mj-lt"/>
                <a:ea typeface="+mj-ea"/>
                <a:cs typeface="+mj-cs"/>
              </a:defRPr>
            </a:lvl1pPr>
          </a:lstStyle>
          <a:p>
            <a:endParaRPr lang="en-US" dirty="0"/>
          </a:p>
        </p:txBody>
      </p:sp>
      <p:pic>
        <p:nvPicPr>
          <p:cNvPr id="5" name="Content Placeholder 4">
            <a:extLst>
              <a:ext uri="{FF2B5EF4-FFF2-40B4-BE49-F238E27FC236}">
                <a16:creationId xmlns:a16="http://schemas.microsoft.com/office/drawing/2014/main" id="{E9175CBB-965E-4F87-8FF8-BA7C1D332E0A}"/>
              </a:ext>
            </a:extLst>
          </p:cNvPr>
          <p:cNvPicPr>
            <a:picLocks noChangeAspect="1"/>
          </p:cNvPicPr>
          <p:nvPr/>
        </p:nvPicPr>
        <p:blipFill>
          <a:blip r:embed="rId2"/>
          <a:stretch>
            <a:fillRect/>
          </a:stretch>
        </p:blipFill>
        <p:spPr>
          <a:xfrm>
            <a:off x="1359703" y="707475"/>
            <a:ext cx="5314310" cy="5507058"/>
          </a:xfrm>
          <a:prstGeom prst="rect">
            <a:avLst/>
          </a:prstGeom>
        </p:spPr>
      </p:pic>
      <p:sp>
        <p:nvSpPr>
          <p:cNvPr id="9" name="Content Placeholder 8">
            <a:extLst>
              <a:ext uri="{FF2B5EF4-FFF2-40B4-BE49-F238E27FC236}">
                <a16:creationId xmlns:a16="http://schemas.microsoft.com/office/drawing/2014/main" id="{02D0C2B2-7D03-4BFE-BAB0-DD4790602419}"/>
              </a:ext>
            </a:extLst>
          </p:cNvPr>
          <p:cNvSpPr>
            <a:spLocks noGrp="1"/>
          </p:cNvSpPr>
          <p:nvPr>
            <p:ph idx="1"/>
          </p:nvPr>
        </p:nvSpPr>
        <p:spPr>
          <a:xfrm>
            <a:off x="7554138" y="2273608"/>
            <a:ext cx="3159432" cy="3940925"/>
          </a:xfrm>
        </p:spPr>
        <p:txBody>
          <a:bodyPr>
            <a:normAutofit/>
          </a:bodyPr>
          <a:lstStyle/>
          <a:p>
            <a:r>
              <a:rPr lang="el-GR" dirty="0"/>
              <a:t>Μπορείς να μαντέψεις ποιος είναι ο συγγραφέας και από ποιο έργο είναι παρμένο το διπλανό απόσπασμα;</a:t>
            </a:r>
          </a:p>
          <a:p>
            <a:r>
              <a:rPr lang="el-GR" dirty="0"/>
              <a:t>Σε ποιο άρα ΛΟΓΟΤΕΧΝΙΚΟ ΓΕΝΟΣ ανήκει;</a:t>
            </a:r>
            <a:endParaRPr lang="en-US" dirty="0"/>
          </a:p>
        </p:txBody>
      </p:sp>
    </p:spTree>
    <p:extLst>
      <p:ext uri="{BB962C8B-B14F-4D97-AF65-F5344CB8AC3E}">
        <p14:creationId xmlns:p14="http://schemas.microsoft.com/office/powerpoint/2010/main" val="235010848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56D40C1A-10D0-4BAC-A223-701E7012E486}"/>
              </a:ext>
            </a:extLst>
          </p:cNvPr>
          <p:cNvSpPr>
            <a:spLocks noGrp="1"/>
          </p:cNvSpPr>
          <p:nvPr>
            <p:ph idx="1"/>
          </p:nvPr>
        </p:nvSpPr>
        <p:spPr>
          <a:xfrm>
            <a:off x="284085" y="284086"/>
            <a:ext cx="5948039" cy="5182260"/>
          </a:xfrm>
        </p:spPr>
        <p:txBody>
          <a:bodyPr>
            <a:normAutofit fontScale="92500" lnSpcReduction="20000"/>
          </a:bodyPr>
          <a:lstStyle/>
          <a:p>
            <a:pPr algn="l"/>
            <a:r>
              <a:rPr lang="el-GR" b="1" i="1" dirty="0">
                <a:solidFill>
                  <a:srgbClr val="888888"/>
                </a:solidFill>
                <a:effectLst/>
                <a:latin typeface="AvertaStd-Regular"/>
              </a:rPr>
              <a:t>Αὐτὰ τὰ δέντρα δὲ βολεύονται μὲ λιγότερο οὐρανό,</a:t>
            </a:r>
            <a:br>
              <a:rPr lang="el-GR" b="1" i="1" dirty="0">
                <a:solidFill>
                  <a:srgbClr val="888888"/>
                </a:solidFill>
                <a:effectLst/>
                <a:latin typeface="AvertaStd-Regular"/>
              </a:rPr>
            </a:br>
            <a:r>
              <a:rPr lang="el-GR" b="1" i="1" dirty="0">
                <a:solidFill>
                  <a:srgbClr val="888888"/>
                </a:solidFill>
                <a:effectLst/>
                <a:latin typeface="AvertaStd-Regular"/>
              </a:rPr>
              <a:t>αὐτὲς οἱ πέτρες δὲ βολεύονται κάτου ἀπ᾿ τὰ ξένα βήματα,</a:t>
            </a:r>
            <a:br>
              <a:rPr lang="el-GR" b="1" i="1" dirty="0">
                <a:solidFill>
                  <a:srgbClr val="888888"/>
                </a:solidFill>
                <a:effectLst/>
                <a:latin typeface="AvertaStd-Regular"/>
              </a:rPr>
            </a:br>
            <a:r>
              <a:rPr lang="el-GR" b="1" i="1" dirty="0">
                <a:solidFill>
                  <a:srgbClr val="888888"/>
                </a:solidFill>
                <a:effectLst/>
                <a:latin typeface="AvertaStd-Regular"/>
              </a:rPr>
              <a:t>αὐτὰ τὰ πρόσωπα δὲ βολεύονται παρὰ μόνο στὸν ἥλιο,</a:t>
            </a:r>
            <a:br>
              <a:rPr lang="el-GR" b="1" i="1" dirty="0">
                <a:solidFill>
                  <a:srgbClr val="888888"/>
                </a:solidFill>
                <a:effectLst/>
                <a:latin typeface="AvertaStd-Regular"/>
              </a:rPr>
            </a:br>
            <a:r>
              <a:rPr lang="el-GR" b="1" i="1" dirty="0">
                <a:solidFill>
                  <a:srgbClr val="888888"/>
                </a:solidFill>
                <a:effectLst/>
                <a:latin typeface="AvertaStd-Regular"/>
              </a:rPr>
              <a:t>αὐτὲς οἱ καρδιὲς δὲ βολεύονται παρὰ μόνο στὸ δίκιο.</a:t>
            </a:r>
          </a:p>
          <a:p>
            <a:pPr algn="l"/>
            <a:r>
              <a:rPr lang="el-GR" b="1" i="1" dirty="0">
                <a:solidFill>
                  <a:srgbClr val="888888"/>
                </a:solidFill>
                <a:effectLst/>
                <a:latin typeface="AvertaStd-Regular"/>
              </a:rPr>
              <a:t> </a:t>
            </a:r>
          </a:p>
          <a:p>
            <a:pPr algn="l"/>
            <a:r>
              <a:rPr lang="el-GR" b="1" i="1" dirty="0">
                <a:solidFill>
                  <a:srgbClr val="888888"/>
                </a:solidFill>
                <a:effectLst/>
                <a:latin typeface="AvertaStd-Regular"/>
              </a:rPr>
              <a:t>Καὶ τὴν ὥρα ποὺ τὸ φεγγάρι τὸν φιλάει στὸ λαιμὸ μὲ κάποια στεναχώρια,</a:t>
            </a:r>
            <a:br>
              <a:rPr lang="el-GR" b="1" i="1" dirty="0">
                <a:solidFill>
                  <a:srgbClr val="888888"/>
                </a:solidFill>
                <a:effectLst/>
                <a:latin typeface="AvertaStd-Regular"/>
              </a:rPr>
            </a:br>
            <a:r>
              <a:rPr lang="el-GR" b="1" i="1" dirty="0">
                <a:solidFill>
                  <a:srgbClr val="888888"/>
                </a:solidFill>
                <a:effectLst/>
                <a:latin typeface="AvertaStd-Regular"/>
              </a:rPr>
              <a:t>τινάζοντας τὴ στάχτη τοῦ τσιγάρου του ἀπ᾿ τὰ κάγκελα τοῦ μπαλκονιοῦ, μπορεῖ νὰ κλάψει ἀπὸ τὴ σιγουριά του</a:t>
            </a:r>
            <a:br>
              <a:rPr lang="el-GR" b="1" i="1" dirty="0">
                <a:solidFill>
                  <a:srgbClr val="888888"/>
                </a:solidFill>
                <a:effectLst/>
                <a:latin typeface="AvertaStd-Regular"/>
              </a:rPr>
            </a:br>
            <a:r>
              <a:rPr lang="el-GR" b="1" i="1" dirty="0">
                <a:solidFill>
                  <a:srgbClr val="888888"/>
                </a:solidFill>
                <a:effectLst/>
                <a:latin typeface="AvertaStd-Regular"/>
              </a:rPr>
              <a:t>μπορεῖ νὰ κλάψει ἀπὸ τὴ σιγουριὰ τῶν δέντρων καὶ τῶν ἄστρων καὶ τῶν ἀδελφῶν.</a:t>
            </a:r>
          </a:p>
          <a:p>
            <a:pPr algn="l"/>
            <a:r>
              <a:rPr lang="el-GR" b="1" i="1" dirty="0">
                <a:solidFill>
                  <a:srgbClr val="888888"/>
                </a:solidFill>
                <a:effectLst/>
                <a:latin typeface="AvertaStd-Regular"/>
              </a:rPr>
              <a:t>-Ρωμιοσύνη, Γιάννης Ρίτσος</a:t>
            </a:r>
          </a:p>
          <a:p>
            <a:endParaRPr lang="en-CY" dirty="0"/>
          </a:p>
        </p:txBody>
      </p:sp>
      <p:sp>
        <p:nvSpPr>
          <p:cNvPr id="5" name="TextBox 4">
            <a:extLst>
              <a:ext uri="{FF2B5EF4-FFF2-40B4-BE49-F238E27FC236}">
                <a16:creationId xmlns:a16="http://schemas.microsoft.com/office/drawing/2014/main" id="{EACCCB1B-B11A-4EAD-BE58-84D7AC2D43DC}"/>
              </a:ext>
            </a:extLst>
          </p:cNvPr>
          <p:cNvSpPr txBox="1"/>
          <p:nvPr/>
        </p:nvSpPr>
        <p:spPr>
          <a:xfrm>
            <a:off x="6232124" y="142043"/>
            <a:ext cx="5335479" cy="5078313"/>
          </a:xfrm>
          <a:prstGeom prst="rect">
            <a:avLst/>
          </a:prstGeom>
          <a:noFill/>
        </p:spPr>
        <p:txBody>
          <a:bodyPr wrap="square">
            <a:spAutoFit/>
          </a:bodyPr>
          <a:lstStyle/>
          <a:p>
            <a:pPr algn="l"/>
            <a:r>
              <a:rPr lang="el-GR" b="1" i="0" u="sng" dirty="0">
                <a:solidFill>
                  <a:srgbClr val="660000"/>
                </a:solidFill>
                <a:effectLst/>
                <a:latin typeface="verdana" panose="020B0604030504040204" pitchFamily="34" charset="0"/>
              </a:rPr>
              <a:t>Λήθη, Λορέντζος Μαβίλης</a:t>
            </a:r>
            <a:endParaRPr lang="el-GR" b="1" i="0" dirty="0">
              <a:solidFill>
                <a:srgbClr val="660000"/>
              </a:solidFill>
              <a:effectLst/>
              <a:latin typeface="Roboto" panose="02000000000000000000" pitchFamily="2" charset="0"/>
            </a:endParaRPr>
          </a:p>
          <a:p>
            <a:r>
              <a:rPr lang="el-GR" b="0" i="0" dirty="0">
                <a:solidFill>
                  <a:srgbClr val="660000"/>
                </a:solidFill>
                <a:effectLst/>
                <a:latin typeface="verdana" panose="020B0604030504040204" pitchFamily="34" charset="0"/>
              </a:rPr>
              <a:t>Καλότυχοι οἱ νεκροὶ ποὺ λησμονᾶνε</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τὴν πίκρια τῆς ζωῆς. Ὅντας βυθίσει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ὁ ἥλιος καὶ τὸ σούρουπο ἀκλουθήσει,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μὴν τοὺς κλαῖς, ὁ καημός σου ὅσος καὶ νἆναι.</a:t>
            </a:r>
            <a:br>
              <a:rPr lang="el-GR" dirty="0"/>
            </a:br>
            <a:br>
              <a:rPr lang="el-GR" dirty="0"/>
            </a:br>
            <a:r>
              <a:rPr lang="el-GR" b="0" i="0" dirty="0">
                <a:solidFill>
                  <a:srgbClr val="660000"/>
                </a:solidFill>
                <a:effectLst/>
                <a:latin typeface="verdana" panose="020B0604030504040204" pitchFamily="34" charset="0"/>
              </a:rPr>
              <a:t>Τέτοιαν ὥρα οἱ ψυχὲς διψοῦν καὶ πᾶνε</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στῆς λησμονιᾶς τὴν κρουσταλλένια βρύση·</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μὰ βοῦρκος τὸ νεράκι θὰ μαυρίσει,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ἂ στάξει γι᾿ αὐτὲς δάκρυ ὅθε ἀγαπᾶνε.</a:t>
            </a:r>
            <a:br>
              <a:rPr lang="el-GR" dirty="0"/>
            </a:br>
            <a:br>
              <a:rPr lang="el-GR" dirty="0"/>
            </a:br>
            <a:r>
              <a:rPr lang="el-GR" b="0" i="0" dirty="0">
                <a:solidFill>
                  <a:srgbClr val="660000"/>
                </a:solidFill>
                <a:effectLst/>
                <a:latin typeface="verdana" panose="020B0604030504040204" pitchFamily="34" charset="0"/>
              </a:rPr>
              <a:t>Κι ἂν πιοῦν θολὸ νερὸ ξαναθυμοῦνται.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Διαβαίνοντας λιβάδια ἀπὸ ἀσφοδύλι,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πόνους παλιούς, ποὺ μέσα τους κοιμοῦνται.</a:t>
            </a:r>
            <a:br>
              <a:rPr lang="el-GR" dirty="0"/>
            </a:br>
            <a:br>
              <a:rPr lang="el-GR" dirty="0"/>
            </a:br>
            <a:r>
              <a:rPr lang="el-GR" b="0" i="0" dirty="0">
                <a:solidFill>
                  <a:srgbClr val="660000"/>
                </a:solidFill>
                <a:effectLst/>
                <a:latin typeface="verdana" panose="020B0604030504040204" pitchFamily="34" charset="0"/>
              </a:rPr>
              <a:t>Ἂ δὲ μπορεῖς παρὰ νὰ κλαῖς τὸ δείλι,</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τοὺς ζωντανοὺς τὰ μάτια σου ἂς θρηνήσουν:</a:t>
            </a:r>
            <a:br>
              <a:rPr lang="el-GR" b="0" i="0" dirty="0">
                <a:solidFill>
                  <a:srgbClr val="660000"/>
                </a:solidFill>
                <a:effectLst/>
                <a:latin typeface="verdana" panose="020B0604030504040204" pitchFamily="34" charset="0"/>
              </a:rPr>
            </a:br>
            <a:r>
              <a:rPr lang="el-GR" b="0" i="0" dirty="0">
                <a:solidFill>
                  <a:srgbClr val="660000"/>
                </a:solidFill>
                <a:effectLst/>
                <a:latin typeface="verdana" panose="020B0604030504040204" pitchFamily="34" charset="0"/>
              </a:rPr>
              <a:t>Θέλουν μὰ δὲ βολεῖ νὰ λησμονήσουν.</a:t>
            </a:r>
            <a:endParaRPr lang="en-CY" dirty="0"/>
          </a:p>
        </p:txBody>
      </p:sp>
    </p:spTree>
    <p:extLst>
      <p:ext uri="{BB962C8B-B14F-4D97-AF65-F5344CB8AC3E}">
        <p14:creationId xmlns:p14="http://schemas.microsoft.com/office/powerpoint/2010/main" val="78807759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0FF610B-03DB-4EEB-88A6-89F57266993E}"/>
              </a:ext>
            </a:extLst>
          </p:cNvPr>
          <p:cNvSpPr>
            <a:spLocks noGrp="1"/>
          </p:cNvSpPr>
          <p:nvPr>
            <p:ph idx="1"/>
          </p:nvPr>
        </p:nvSpPr>
        <p:spPr>
          <a:xfrm>
            <a:off x="1451579" y="1003178"/>
            <a:ext cx="9603275" cy="4463168"/>
          </a:xfrm>
        </p:spPr>
        <p:txBody>
          <a:bodyPr/>
          <a:lstStyle/>
          <a:p>
            <a:r>
              <a:rPr lang="el-GR" dirty="0"/>
              <a:t>Ποια τα χαρακτηριστικά των πιο πάνω κειμένων; (ποιες οι ομοιότητες και ποιες οι διαφορές τους;)</a:t>
            </a:r>
          </a:p>
          <a:p>
            <a:r>
              <a:rPr lang="el-GR" dirty="0"/>
              <a:t>Σε ποιο ΛΟΓΟΤΕΧΝΙΚΟ ΓΕΝΟΣ ανήκουν;</a:t>
            </a:r>
          </a:p>
          <a:p>
            <a:pPr marL="0" indent="0">
              <a:buNone/>
            </a:pPr>
            <a:endParaRPr lang="en-CY" dirty="0"/>
          </a:p>
        </p:txBody>
      </p:sp>
    </p:spTree>
    <p:extLst>
      <p:ext uri="{BB962C8B-B14F-4D97-AF65-F5344CB8AC3E}">
        <p14:creationId xmlns:p14="http://schemas.microsoft.com/office/powerpoint/2010/main" val="367651720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gradFill rotWithShape="1">
          <a:gsLst>
            <a:gs pos="0">
              <a:schemeClr val="bg2">
                <a:tint val="94000"/>
                <a:satMod val="80000"/>
                <a:lumMod val="106000"/>
              </a:schemeClr>
            </a:gs>
            <a:gs pos="100000">
              <a:schemeClr val="bg2">
                <a:shade val="80000"/>
              </a:schemeClr>
            </a:gs>
          </a:gsLst>
          <a:path path="circle">
            <a:fillToRect l="43000" r="43000" b="100000"/>
          </a:path>
        </a:gra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CDDE5CDF-1512-4CDA-B956-23D223F8DE4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2019476"/>
            <a:ext cx="12192000" cy="4105941"/>
          </a:xfrm>
          <a:prstGeom prst="rect">
            <a:avLst/>
          </a:prstGeom>
          <a:gradFill flip="none" rotWithShape="1">
            <a:gsLst>
              <a:gs pos="0">
                <a:schemeClr val="bg2">
                  <a:alpha val="0"/>
                </a:schemeClr>
              </a:gs>
              <a:gs pos="100000">
                <a:schemeClr val="bg2"/>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sp>
      <p:pic>
        <p:nvPicPr>
          <p:cNvPr id="11" name="Picture 10">
            <a:extLst>
              <a:ext uri="{FF2B5EF4-FFF2-40B4-BE49-F238E27FC236}">
                <a16:creationId xmlns:a16="http://schemas.microsoft.com/office/drawing/2014/main" id="{B029D7D8-5A6B-4C76-94C8-15798C6C5ADB}"/>
              </a:ext>
              <a:ext uri="{C183D7F6-B498-43B3-948B-1728B52AA6E4}">
                <adec:decorative xmlns:adec="http://schemas.microsoft.com/office/drawing/2017/decorative" val="1"/>
              </a:ext>
            </a:extLst>
          </p:cNvPr>
          <p:cNvPicPr>
            <a:picLocks noGrp="1" noRot="1" noChangeAspect="1" noMove="1" noResize="1" noEditPoints="1" noAdjustHandles="1" noChangeArrowheads="1" noChangeShapeType="1" noCrop="1"/>
          </p:cNvPicPr>
          <p:nvPr>
            <p:extLst>
              <p:ext uri="{386F3935-93C4-4BCD-93E2-E3B085C9AB24}">
                <p16:designElem xmlns:p16="http://schemas.microsoft.com/office/powerpoint/2015/main" val="1"/>
              </p:ext>
            </p:extLst>
          </p:nvPr>
        </p:nvPicPr>
        <p:blipFill rotWithShape="1">
          <a:blip r:embed="rId2">
            <a:extLst>
              <a:ext uri="{28A0092B-C50C-407E-A947-70E740481C1C}">
                <a14:useLocalDpi xmlns:a14="http://schemas.microsoft.com/office/drawing/2010/main" val="0"/>
              </a:ext>
            </a:extLst>
          </a:blip>
          <a:srcRect t="1538" b="-1538"/>
          <a:stretch/>
        </p:blipFill>
        <p:spPr bwMode="black">
          <a:xfrm>
            <a:off x="0" y="6126480"/>
            <a:ext cx="12192000" cy="742950"/>
          </a:xfrm>
          <a:prstGeom prst="rect">
            <a:avLst/>
          </a:prstGeom>
        </p:spPr>
      </p:pic>
      <p:cxnSp>
        <p:nvCxnSpPr>
          <p:cNvPr id="13" name="Straight Connector 12">
            <a:extLst>
              <a:ext uri="{FF2B5EF4-FFF2-40B4-BE49-F238E27FC236}">
                <a16:creationId xmlns:a16="http://schemas.microsoft.com/office/drawing/2014/main" id="{A5C9319C-E20D-4884-952F-60B6A58C3E34}"/>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0" y="6128413"/>
            <a:ext cx="12192000" cy="0"/>
          </a:xfrm>
          <a:prstGeom prst="line">
            <a:avLst/>
          </a:prstGeom>
          <a:ln w="12700">
            <a:solidFill>
              <a:srgbClr val="000001">
                <a:alpha val="20000"/>
              </a:srgbClr>
            </a:solidFill>
          </a:ln>
        </p:spPr>
        <p:style>
          <a:lnRef idx="1">
            <a:schemeClr val="accent1"/>
          </a:lnRef>
          <a:fillRef idx="0">
            <a:schemeClr val="accent1"/>
          </a:fillRef>
          <a:effectRef idx="0">
            <a:schemeClr val="accent1"/>
          </a:effectRef>
          <a:fontRef idx="minor">
            <a:schemeClr val="tx1"/>
          </a:fontRef>
        </p:style>
      </p:cxnSp>
      <p:sp useBgFill="1">
        <p:nvSpPr>
          <p:cNvPr id="15" name="Rectangle 14">
            <a:extLst>
              <a:ext uri="{FF2B5EF4-FFF2-40B4-BE49-F238E27FC236}">
                <a16:creationId xmlns:a16="http://schemas.microsoft.com/office/drawing/2014/main" id="{882C17D0-0115-4E43-AF4A-3BA36E80919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A2982B51-6FEC-4000-8197-30B2EE78ADE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5094" y="783768"/>
            <a:ext cx="10581813" cy="5290464"/>
          </a:xfrm>
          <a:prstGeom prst="rect">
            <a:avLst/>
          </a:prstGeom>
          <a:gradFill>
            <a:gsLst>
              <a:gs pos="0">
                <a:srgbClr val="000001"/>
              </a:gs>
              <a:gs pos="100000">
                <a:srgbClr val="191919"/>
              </a:gs>
            </a:gsLst>
          </a:gradFill>
          <a:ln w="76200" cmpd="sng">
            <a:noFill/>
            <a:miter lim="800000"/>
          </a:ln>
          <a:effectLst>
            <a:outerShdw blurRad="127000" dist="228600" dir="4740000" sx="98000" sy="98000" algn="tl" rotWithShape="0">
              <a:srgbClr val="000000">
                <a:alpha val="34000"/>
              </a:srgbClr>
            </a:outerShdw>
          </a:effectLst>
          <a:scene3d>
            <a:camera prst="orthographicFront"/>
            <a:lightRig rig="threePt" dir="t"/>
          </a:scene3d>
          <a:sp3d>
            <a:bevelT w="152400" h="50800" prst="softRound"/>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E5DFB8AC-1A2A-4330-B50D-AAE63C68232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043940" y="1019556"/>
            <a:ext cx="10104120" cy="4818888"/>
          </a:xfrm>
          <a:prstGeom prst="rect">
            <a:avLst/>
          </a:prstGeom>
          <a:gradFill>
            <a:gsLst>
              <a:gs pos="0">
                <a:srgbClr val="DADADA"/>
              </a:gs>
              <a:gs pos="100000">
                <a:srgbClr val="FFFFFE"/>
              </a:gs>
            </a:gsLst>
            <a:lin ang="16200000" scaled="0"/>
          </a:gradFill>
          <a:ln w="50800" cmpd="sng">
            <a:solidFill>
              <a:srgbClr val="191919"/>
            </a:solidFill>
            <a:miter lim="800000"/>
          </a:ln>
          <a:effectLst>
            <a:innerShdw blurRad="63500" dist="88900" dir="14100000">
              <a:srgbClr val="000000">
                <a:alpha val="30000"/>
              </a:srgbClr>
            </a:innerShdw>
          </a:effectLst>
          <a:scene3d>
            <a:camera prst="orthographicFront"/>
            <a:lightRig rig="threePt" dir="t"/>
          </a:scene3d>
          <a:sp3d>
            <a:bevelT prst="relaxedInset"/>
          </a:sp3d>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4" name="Content Placeholder 3">
            <a:extLst>
              <a:ext uri="{FF2B5EF4-FFF2-40B4-BE49-F238E27FC236}">
                <a16:creationId xmlns:a16="http://schemas.microsoft.com/office/drawing/2014/main" id="{AE30D849-B5DA-4EC9-A118-8942CEE98EC7}"/>
              </a:ext>
            </a:extLst>
          </p:cNvPr>
          <p:cNvPicPr>
            <a:picLocks noGrp="1" noChangeAspect="1"/>
          </p:cNvPicPr>
          <p:nvPr>
            <p:ph idx="1"/>
          </p:nvPr>
        </p:nvPicPr>
        <p:blipFill>
          <a:blip r:embed="rId3"/>
          <a:stretch>
            <a:fillRect/>
          </a:stretch>
        </p:blipFill>
        <p:spPr>
          <a:xfrm>
            <a:off x="1831912" y="1339596"/>
            <a:ext cx="8528175" cy="4178808"/>
          </a:xfrm>
          <a:prstGeom prst="rect">
            <a:avLst/>
          </a:prstGeom>
        </p:spPr>
      </p:pic>
    </p:spTree>
    <p:extLst>
      <p:ext uri="{BB962C8B-B14F-4D97-AF65-F5344CB8AC3E}">
        <p14:creationId xmlns:p14="http://schemas.microsoft.com/office/powerpoint/2010/main" val="58206109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A777CC-6BD9-43E7-86DA-0B1E89C05028}"/>
              </a:ext>
            </a:extLst>
          </p:cNvPr>
          <p:cNvSpPr>
            <a:spLocks noGrp="1"/>
          </p:cNvSpPr>
          <p:nvPr>
            <p:ph type="title"/>
          </p:nvPr>
        </p:nvSpPr>
        <p:spPr/>
        <p:txBody>
          <a:bodyPr/>
          <a:lstStyle/>
          <a:p>
            <a:r>
              <a:rPr lang="el-GR" b="1" dirty="0"/>
              <a:t>ΕΙΣΑΓΩΓΗ ΛΟΓΟΤΕΧΝΙΑΣ</a:t>
            </a:r>
            <a:br>
              <a:rPr lang="el-GR" dirty="0"/>
            </a:br>
            <a:endParaRPr lang="LID4096" dirty="0"/>
          </a:p>
        </p:txBody>
      </p:sp>
      <p:sp>
        <p:nvSpPr>
          <p:cNvPr id="3" name="Content Placeholder 2">
            <a:extLst>
              <a:ext uri="{FF2B5EF4-FFF2-40B4-BE49-F238E27FC236}">
                <a16:creationId xmlns:a16="http://schemas.microsoft.com/office/drawing/2014/main" id="{F2154EBE-128A-4453-9108-E61727666EF4}"/>
              </a:ext>
            </a:extLst>
          </p:cNvPr>
          <p:cNvSpPr>
            <a:spLocks noGrp="1"/>
          </p:cNvSpPr>
          <p:nvPr>
            <p:ph idx="1"/>
          </p:nvPr>
        </p:nvSpPr>
        <p:spPr/>
        <p:txBody>
          <a:bodyPr/>
          <a:lstStyle/>
          <a:p>
            <a:pPr>
              <a:lnSpc>
                <a:spcPct val="107000"/>
              </a:lnSpc>
              <a:spcAft>
                <a:spcPts val="800"/>
              </a:spcAft>
            </a:pPr>
            <a:r>
              <a:rPr lang="el-GR" b="1" u="sng" dirty="0">
                <a:latin typeface="Palatino Linotype" panose="02040502050505030304" pitchFamily="18" charset="0"/>
                <a:ea typeface="Calibri" panose="020F0502020204030204" pitchFamily="34" charset="0"/>
                <a:cs typeface="Arial" panose="020B0604020202020204" pitchFamily="34" charset="0"/>
              </a:rPr>
              <a:t>Λογοτεχνικά γένη: (είναι ευρείες κατηγορίες στις οποίες εντάσσονται τα μνημεία του λόγου)</a:t>
            </a:r>
          </a:p>
          <a:p>
            <a:pPr marL="342900" lvl="0" indent="-342900">
              <a:lnSpc>
                <a:spcPct val="107000"/>
              </a:lnSpc>
              <a:spcAft>
                <a:spcPts val="0"/>
              </a:spcAft>
              <a:buFont typeface="Symbol" panose="05050102010706020507" pitchFamily="18" charset="2"/>
              <a:buChar char=""/>
            </a:pPr>
            <a:r>
              <a:rPr lang="el-GR" dirty="0">
                <a:latin typeface="Palatino Linotype" panose="02040502050505030304" pitchFamily="18" charset="0"/>
                <a:ea typeface="Calibri" panose="020F0502020204030204" pitchFamily="34" charset="0"/>
                <a:cs typeface="Arial" panose="020B0604020202020204" pitchFamily="34" charset="0"/>
              </a:rPr>
              <a:t>Αφήγηση (πεζογραφία)</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0"/>
              </a:spcAft>
              <a:buFont typeface="Symbol" panose="05050102010706020507" pitchFamily="18" charset="2"/>
              <a:buChar char=""/>
            </a:pPr>
            <a:r>
              <a:rPr lang="el-GR" dirty="0">
                <a:latin typeface="Palatino Linotype" panose="02040502050505030304" pitchFamily="18" charset="0"/>
                <a:ea typeface="Calibri" panose="020F0502020204030204" pitchFamily="34" charset="0"/>
                <a:cs typeface="Arial" panose="020B0604020202020204" pitchFamily="34" charset="0"/>
              </a:rPr>
              <a:t>Ποίηση</a:t>
            </a:r>
            <a:endParaRPr lang="el-GR" dirty="0">
              <a:latin typeface="Calibri" panose="020F0502020204030204" pitchFamily="34" charset="0"/>
              <a:ea typeface="Calibri" panose="020F0502020204030204" pitchFamily="34" charset="0"/>
              <a:cs typeface="Arial" panose="020B0604020202020204" pitchFamily="34" charset="0"/>
            </a:endParaRPr>
          </a:p>
          <a:p>
            <a:pPr marL="342900" lvl="0" indent="-342900">
              <a:lnSpc>
                <a:spcPct val="107000"/>
              </a:lnSpc>
              <a:spcAft>
                <a:spcPts val="800"/>
              </a:spcAft>
              <a:buFont typeface="Symbol" panose="05050102010706020507" pitchFamily="18" charset="2"/>
              <a:buChar char=""/>
            </a:pPr>
            <a:r>
              <a:rPr lang="el-GR" dirty="0">
                <a:latin typeface="Palatino Linotype" panose="02040502050505030304" pitchFamily="18" charset="0"/>
                <a:ea typeface="Calibri" panose="020F0502020204030204" pitchFamily="34" charset="0"/>
                <a:cs typeface="Arial" panose="020B0604020202020204" pitchFamily="34" charset="0"/>
              </a:rPr>
              <a:t>Δράμα (θέατρο)</a:t>
            </a:r>
            <a:endParaRPr lang="el-GR" dirty="0">
              <a:latin typeface="Calibri" panose="020F0502020204030204" pitchFamily="34" charset="0"/>
              <a:ea typeface="Calibri" panose="020F0502020204030204" pitchFamily="34" charset="0"/>
              <a:cs typeface="Arial" panose="020B0604020202020204" pitchFamily="34" charset="0"/>
            </a:endParaRPr>
          </a:p>
          <a:p>
            <a:pPr marL="0" indent="0">
              <a:buNone/>
            </a:pPr>
            <a:endParaRPr lang="LID4096" dirty="0"/>
          </a:p>
        </p:txBody>
      </p:sp>
    </p:spTree>
    <p:extLst>
      <p:ext uri="{BB962C8B-B14F-4D97-AF65-F5344CB8AC3E}">
        <p14:creationId xmlns:p14="http://schemas.microsoft.com/office/powerpoint/2010/main" val="62671530"/>
      </p:ext>
    </p:extLst>
  </p:cSld>
  <p:clrMapOvr>
    <a:masterClrMapping/>
  </p:clrMapOvr>
</p:sld>
</file>

<file path=ppt/theme/theme1.xml><?xml version="1.0" encoding="utf-8"?>
<a:theme xmlns:a="http://schemas.openxmlformats.org/drawingml/2006/main" name="Gallery">
  <a:themeElements>
    <a:clrScheme name="Gallery">
      <a:dk1>
        <a:sysClr val="windowText" lastClr="000000"/>
      </a:dk1>
      <a:lt1>
        <a:sysClr val="window" lastClr="FFFFFF"/>
      </a:lt1>
      <a:dk2>
        <a:srgbClr val="454545"/>
      </a:dk2>
      <a:lt2>
        <a:srgbClr val="DFDBD5"/>
      </a:lt2>
      <a:accent1>
        <a:srgbClr val="B71E42"/>
      </a:accent1>
      <a:accent2>
        <a:srgbClr val="DE478E"/>
      </a:accent2>
      <a:accent3>
        <a:srgbClr val="BC72F0"/>
      </a:accent3>
      <a:accent4>
        <a:srgbClr val="795FAF"/>
      </a:accent4>
      <a:accent5>
        <a:srgbClr val="586EA6"/>
      </a:accent5>
      <a:accent6>
        <a:srgbClr val="6892A0"/>
      </a:accent6>
      <a:hlink>
        <a:srgbClr val="FA2B5C"/>
      </a:hlink>
      <a:folHlink>
        <a:srgbClr val="BC658E"/>
      </a:folHlink>
    </a:clrScheme>
    <a:fontScheme name="Gallery">
      <a:majorFont>
        <a:latin typeface="Gill Sans MT" panose="020B0502020104020203"/>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ill Sans MT" panose="020B0502020104020203"/>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allery">
      <a:fillStyleLst>
        <a:solidFill>
          <a:schemeClr val="phClr"/>
        </a:solidFill>
        <a:gradFill rotWithShape="1">
          <a:gsLst>
            <a:gs pos="0">
              <a:schemeClr val="phClr">
                <a:tint val="54000"/>
                <a:alpha val="100000"/>
                <a:satMod val="105000"/>
                <a:lumMod val="110000"/>
              </a:schemeClr>
            </a:gs>
            <a:gs pos="100000">
              <a:schemeClr val="phClr">
                <a:tint val="78000"/>
                <a:alpha val="92000"/>
                <a:satMod val="109000"/>
                <a:lumMod val="100000"/>
              </a:schemeClr>
            </a:gs>
          </a:gsLst>
          <a:lin ang="5400000" scaled="0"/>
        </a:gradFill>
        <a:gradFill rotWithShape="1">
          <a:gsLst>
            <a:gs pos="0">
              <a:schemeClr val="phClr">
                <a:tint val="98000"/>
                <a:satMod val="110000"/>
                <a:lumMod val="104000"/>
              </a:schemeClr>
            </a:gs>
            <a:gs pos="69000">
              <a:schemeClr val="phClr">
                <a:shade val="88000"/>
                <a:satMod val="130000"/>
                <a:lumMod val="92000"/>
              </a:schemeClr>
            </a:gs>
            <a:gs pos="100000">
              <a:schemeClr val="phClr">
                <a:shade val="78000"/>
                <a:satMod val="130000"/>
                <a:lumMod val="92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effectStyle>
        <a:effectStyle>
          <a:effectLst>
            <a:outerShdw blurRad="50800" dist="50800" dir="5400000" sx="96000" sy="96000" rotWithShape="0">
              <a:srgbClr val="000000">
                <a:alpha val="48000"/>
              </a:srgbClr>
            </a:outerShdw>
          </a:effectLst>
          <a:scene3d>
            <a:camera prst="orthographicFront">
              <a:rot lat="0" lon="0" rev="0"/>
            </a:camera>
            <a:lightRig rig="balanced" dir="t">
              <a:rot lat="0" lon="0" rev="1080000"/>
            </a:lightRig>
          </a:scene3d>
          <a:sp3d>
            <a:bevelT w="38100" h="12700" prst="softRound"/>
          </a:sp3d>
        </a:effectStyle>
      </a:effectStyleLst>
      <a:bgFillStyleLst>
        <a:solidFill>
          <a:schemeClr val="phClr"/>
        </a:solidFill>
        <a:solidFill>
          <a:schemeClr val="phClr"/>
        </a:solidFill>
        <a:gradFill rotWithShape="1">
          <a:gsLst>
            <a:gs pos="0">
              <a:schemeClr val="phClr">
                <a:tint val="94000"/>
                <a:satMod val="80000"/>
                <a:lumMod val="106000"/>
              </a:schemeClr>
            </a:gs>
            <a:gs pos="100000">
              <a:schemeClr val="phClr">
                <a:shade val="80000"/>
              </a:schemeClr>
            </a:gs>
          </a:gsLst>
          <a:path path="circle">
            <a:fillToRect l="43000" r="43000" b="100000"/>
          </a:path>
        </a:gradFill>
      </a:bgFillStyleLst>
    </a:fmtScheme>
  </a:themeElements>
  <a:objectDefaults/>
  <a:extraClrSchemeLst/>
  <a:extLst>
    <a:ext uri="{05A4C25C-085E-4340-85A3-A5531E510DB2}">
      <thm15:themeFamily xmlns:thm15="http://schemas.microsoft.com/office/thememl/2012/main" name="Gallery" id="{BBFCD31E-59A1-489D-B089-A3EAD7CAE12E}" vid="{F5E91637-A7B6-4E27-B710-77DA7014EE1E}"/>
    </a:ext>
  </a:extLst>
</a:theme>
</file>

<file path=docProps/app.xml><?xml version="1.0" encoding="utf-8"?>
<Properties xmlns="http://schemas.openxmlformats.org/officeDocument/2006/extended-properties" xmlns:vt="http://schemas.openxmlformats.org/officeDocument/2006/docPropsVTypes">
  <Template>Gallery</Template>
  <TotalTime>85</TotalTime>
  <Words>1752</Words>
  <Application>Microsoft Office PowerPoint</Application>
  <PresentationFormat>Widescreen</PresentationFormat>
  <Paragraphs>126</Paragraphs>
  <Slides>25</Slides>
  <Notes>0</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25</vt:i4>
      </vt:variant>
    </vt:vector>
  </HeadingPairs>
  <TitlesOfParts>
    <vt:vector size="37" baseType="lpstr">
      <vt:lpstr>Arial</vt:lpstr>
      <vt:lpstr>AvertaStd-Regular</vt:lpstr>
      <vt:lpstr>Calibri</vt:lpstr>
      <vt:lpstr>Courier New</vt:lpstr>
      <vt:lpstr>Gill Sans MT</vt:lpstr>
      <vt:lpstr>Lucida Grande</vt:lpstr>
      <vt:lpstr>Palatino Linotype</vt:lpstr>
      <vt:lpstr>Roboto</vt:lpstr>
      <vt:lpstr>Symbol</vt:lpstr>
      <vt:lpstr>verdana</vt:lpstr>
      <vt:lpstr>Wingdings</vt:lpstr>
      <vt:lpstr>Gallery</vt:lpstr>
      <vt:lpstr>ΕΙΣΑΓΩΓΗ ΛΟΓΟΤΕΧΝΙΑΣ </vt:lpstr>
      <vt:lpstr>ΕΙΣΑΓΩΓΗ ΛΟΓΟΤΕΧΝΙΑΣ</vt:lpstr>
      <vt:lpstr>PowerPoint Presentation</vt:lpstr>
      <vt:lpstr>PowerPoint Presentation</vt:lpstr>
      <vt:lpstr>Ποια ειναι τα χαρακτηριστικα του κειμενου;</vt:lpstr>
      <vt:lpstr>PowerPoint Presentation</vt:lpstr>
      <vt:lpstr>PowerPoint Presentation</vt:lpstr>
      <vt:lpstr>PowerPoint Presentation</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lpstr>ΕΙΣΑΓΩΓΗ ΛΟΓΟΤΕΧΝΙΑΣ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ΕΙΣΑΓΩΓΗ ΛΟΓΟΤΕΧΝΙΑΣ</dc:title>
  <dc:creator>ΜΑΡΙΑ ΓΙΑΛΛΟΥΡΟΥ</dc:creator>
  <cp:lastModifiedBy>ELENA MATSANGOU</cp:lastModifiedBy>
  <cp:revision>13</cp:revision>
  <dcterms:created xsi:type="dcterms:W3CDTF">2020-09-07T05:48:43Z</dcterms:created>
  <dcterms:modified xsi:type="dcterms:W3CDTF">2021-09-12T19:09:06Z</dcterms:modified>
</cp:coreProperties>
</file>